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Lst>
  <p:notesMasterIdLst>
    <p:notesMasterId r:id="rId15"/>
  </p:notesMasterIdLst>
  <p:sldIdLst>
    <p:sldId id="260" r:id="rId6"/>
    <p:sldId id="261" r:id="rId7"/>
    <p:sldId id="266" r:id="rId8"/>
    <p:sldId id="265" r:id="rId9"/>
    <p:sldId id="262" r:id="rId10"/>
    <p:sldId id="258" r:id="rId11"/>
    <p:sldId id="263" r:id="rId12"/>
    <p:sldId id="264" r:id="rId13"/>
    <p:sldId id="25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B89BE9-30AE-B36C-F661-B9BEA7709982}" v="292" dt="2022-08-15T13:45:42.797"/>
    <p1510:client id="{68820900-802C-787A-F04B-F0B55C07B30F}" v="9" dt="2022-08-16T19:59:25.099"/>
    <p1510:client id="{85DA198D-6E89-4237-9EC0-02FD1492518B}" vWet="4" dt="2022-08-15T13:25:36.326"/>
    <p1510:client id="{97C1B818-60D3-C177-CD09-13DF2EEA0E86}" v="2594" dt="2022-08-16T15:36:41.939"/>
    <p1510:client id="{DBECD52F-5849-47BB-8C39-6EA6BF0D114E}" v="19" dt="2022-08-12T12:31:14.061"/>
    <p1510:client id="{DD7A72EB-39D2-4CEC-92B0-B6F022E8D636}" vWet="2" dt="2022-08-16T15:16:42.3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C5A0BD-A2F7-524E-8A6B-31CFCFCE63D8}" type="datetimeFigureOut">
              <a:rPr lang="en-GB" smtClean="0"/>
              <a:t>10/05/2023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CFEFD6-C170-9C4A-AC4C-1C5AFCC604CC}" type="slidenum">
              <a:rPr lang="en-GB" smtClean="0"/>
              <a:t>‹#›</a:t>
            </a:fld>
            <a:endParaRPr lang="en-GB"/>
          </a:p>
        </p:txBody>
      </p:sp>
    </p:spTree>
    <p:extLst>
      <p:ext uri="{BB962C8B-B14F-4D97-AF65-F5344CB8AC3E}">
        <p14:creationId xmlns:p14="http://schemas.microsoft.com/office/powerpoint/2010/main" val="2100587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09FC9E9-965C-6F4E-8A37-F29A99FB5429}"/>
              </a:ext>
            </a:extLst>
          </p:cNvPr>
          <p:cNvPicPr>
            <a:picLocks noChangeAspect="1"/>
          </p:cNvPicPr>
          <p:nvPr/>
        </p:nvPicPr>
        <p:blipFill>
          <a:blip r:embed="rId2"/>
          <a:srcRect/>
          <a:stretch/>
        </p:blipFill>
        <p:spPr>
          <a:xfrm>
            <a:off x="0" y="0"/>
            <a:ext cx="12192000" cy="6858000"/>
          </a:xfrm>
          <a:prstGeom prst="rect">
            <a:avLst/>
          </a:prstGeom>
        </p:spPr>
      </p:pic>
      <p:pic>
        <p:nvPicPr>
          <p:cNvPr id="16" name="Picture 15">
            <a:extLst>
              <a:ext uri="{FF2B5EF4-FFF2-40B4-BE49-F238E27FC236}">
                <a16:creationId xmlns:a16="http://schemas.microsoft.com/office/drawing/2014/main" id="{EF37C1A6-2813-8041-BB08-5BEF4585BDE1}"/>
              </a:ext>
            </a:extLst>
          </p:cNvPr>
          <p:cNvPicPr>
            <a:picLocks noChangeAspect="1"/>
          </p:cNvPicPr>
          <p:nvPr/>
        </p:nvPicPr>
        <p:blipFill>
          <a:blip r:embed="rId3"/>
          <a:stretch>
            <a:fillRect/>
          </a:stretch>
        </p:blipFill>
        <p:spPr>
          <a:xfrm>
            <a:off x="280542" y="5408843"/>
            <a:ext cx="3103332" cy="1417766"/>
          </a:xfrm>
          <a:prstGeom prst="rect">
            <a:avLst/>
          </a:prstGeom>
        </p:spPr>
      </p:pic>
      <p:pic>
        <p:nvPicPr>
          <p:cNvPr id="22" name="Picture 21">
            <a:extLst>
              <a:ext uri="{FF2B5EF4-FFF2-40B4-BE49-F238E27FC236}">
                <a16:creationId xmlns:a16="http://schemas.microsoft.com/office/drawing/2014/main" id="{2BBB4C64-7E46-9346-BB7A-83264375FD75}"/>
              </a:ext>
            </a:extLst>
          </p:cNvPr>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10193980" y="12700"/>
            <a:ext cx="1985319" cy="911499"/>
          </a:xfrm>
          <a:prstGeom prst="rect">
            <a:avLst/>
          </a:prstGeom>
        </p:spPr>
      </p:pic>
      <p:sp>
        <p:nvSpPr>
          <p:cNvPr id="3" name="Subtitle 2">
            <a:extLst>
              <a:ext uri="{FF2B5EF4-FFF2-40B4-BE49-F238E27FC236}">
                <a16:creationId xmlns:a16="http://schemas.microsoft.com/office/drawing/2014/main" id="{58486A01-54B7-5D4D-83FF-FBBE39D0CD3A}"/>
              </a:ext>
            </a:extLst>
          </p:cNvPr>
          <p:cNvSpPr>
            <a:spLocks noGrp="1"/>
          </p:cNvSpPr>
          <p:nvPr>
            <p:ph type="subTitle" idx="1" hasCustomPrompt="1"/>
          </p:nvPr>
        </p:nvSpPr>
        <p:spPr>
          <a:xfrm>
            <a:off x="622800" y="2632412"/>
            <a:ext cx="7108273" cy="524257"/>
          </a:xfrm>
        </p:spPr>
        <p:txBody>
          <a:bodyPr lIns="0" tIns="0" rIns="0" bIns="0">
            <a:noAutofit/>
          </a:bodyPr>
          <a:lstStyle>
            <a:lvl1pPr marL="0" indent="0" algn="l">
              <a:buNone/>
              <a:defRPr sz="22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Subhead copy here</a:t>
            </a:r>
          </a:p>
        </p:txBody>
      </p:sp>
      <p:sp>
        <p:nvSpPr>
          <p:cNvPr id="20" name="Text Placeholder 19">
            <a:extLst>
              <a:ext uri="{FF2B5EF4-FFF2-40B4-BE49-F238E27FC236}">
                <a16:creationId xmlns:a16="http://schemas.microsoft.com/office/drawing/2014/main" id="{20404577-72A4-2E4B-AE55-38E99419B55A}"/>
              </a:ext>
            </a:extLst>
          </p:cNvPr>
          <p:cNvSpPr>
            <a:spLocks noGrp="1"/>
          </p:cNvSpPr>
          <p:nvPr>
            <p:ph type="body" sz="quarter" idx="13" hasCustomPrompt="1"/>
          </p:nvPr>
        </p:nvSpPr>
        <p:spPr>
          <a:xfrm>
            <a:off x="622800" y="1167265"/>
            <a:ext cx="7108273" cy="1378709"/>
          </a:xfrm>
        </p:spPr>
        <p:txBody>
          <a:bodyPr lIns="0" tIns="0" rIns="0" bIns="0" anchor="t">
            <a:noAutofit/>
          </a:bodyPr>
          <a:lstStyle>
            <a:lvl1pPr marL="0" indent="0" algn="l">
              <a:buNone/>
              <a:defRPr sz="5000" b="1">
                <a:solidFill>
                  <a:schemeClr val="tx2"/>
                </a:solidFill>
                <a:latin typeface="+mj-lt"/>
              </a:defRPr>
            </a:lvl1pPr>
            <a:lvl2pPr algn="l">
              <a:buNone/>
              <a:defRPr/>
            </a:lvl2pPr>
            <a:lvl3pPr algn="l">
              <a:buNone/>
              <a:defRPr/>
            </a:lvl3pPr>
            <a:lvl4pPr algn="l">
              <a:buNone/>
              <a:defRPr/>
            </a:lvl4pPr>
            <a:lvl5pPr algn="l">
              <a:buNone/>
              <a:defRPr/>
            </a:lvl5pPr>
          </a:lstStyle>
          <a:p>
            <a:pPr lvl="0"/>
            <a:r>
              <a:rPr lang="en-GB"/>
              <a:t>Report cover</a:t>
            </a:r>
            <a:br>
              <a:rPr lang="en-GB"/>
            </a:br>
            <a:r>
              <a:rPr lang="en-GB"/>
              <a:t>headline here</a:t>
            </a:r>
          </a:p>
        </p:txBody>
      </p:sp>
    </p:spTree>
    <p:extLst>
      <p:ext uri="{BB962C8B-B14F-4D97-AF65-F5344CB8AC3E}">
        <p14:creationId xmlns:p14="http://schemas.microsoft.com/office/powerpoint/2010/main" val="940983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s slide">
    <p:spTree>
      <p:nvGrpSpPr>
        <p:cNvPr id="1" name=""/>
        <p:cNvGrpSpPr/>
        <p:nvPr/>
      </p:nvGrpSpPr>
      <p:grpSpPr>
        <a:xfrm>
          <a:off x="0" y="0"/>
          <a:ext cx="0" cy="0"/>
          <a:chOff x="0" y="0"/>
          <a:chExt cx="0" cy="0"/>
        </a:xfrm>
      </p:grpSpPr>
      <p:pic>
        <p:nvPicPr>
          <p:cNvPr id="8" name="Picture 7" descr="A picture containing sitting, computer, table, computer&#10;&#10;Description automatically generated">
            <a:extLst>
              <a:ext uri="{FF2B5EF4-FFF2-40B4-BE49-F238E27FC236}">
                <a16:creationId xmlns:a16="http://schemas.microsoft.com/office/drawing/2014/main" id="{3001176F-0E10-744A-92C2-0BFEDD07E45E}"/>
              </a:ext>
            </a:extLst>
          </p:cNvPr>
          <p:cNvPicPr>
            <a:picLocks noChangeAspect="1"/>
          </p:cNvPicPr>
          <p:nvPr/>
        </p:nvPicPr>
        <p:blipFill rotWithShape="1">
          <a:blip r:embed="rId2"/>
          <a:srcRect t="81620"/>
          <a:stretch/>
        </p:blipFill>
        <p:spPr>
          <a:xfrm>
            <a:off x="0" y="5597524"/>
            <a:ext cx="12192000" cy="1260475"/>
          </a:xfrm>
          <a:prstGeom prst="rect">
            <a:avLst/>
          </a:prstGeom>
        </p:spPr>
      </p:pic>
      <p:pic>
        <p:nvPicPr>
          <p:cNvPr id="16" name="Picture 15">
            <a:extLst>
              <a:ext uri="{FF2B5EF4-FFF2-40B4-BE49-F238E27FC236}">
                <a16:creationId xmlns:a16="http://schemas.microsoft.com/office/drawing/2014/main" id="{438A2EEC-904D-864A-81C0-69224F752757}"/>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0193980" y="12700"/>
            <a:ext cx="1985319" cy="911499"/>
          </a:xfrm>
          <a:prstGeom prst="rect">
            <a:avLst/>
          </a:prstGeom>
        </p:spPr>
      </p:pic>
      <p:pic>
        <p:nvPicPr>
          <p:cNvPr id="10" name="Picture 9">
            <a:extLst>
              <a:ext uri="{FF2B5EF4-FFF2-40B4-BE49-F238E27FC236}">
                <a16:creationId xmlns:a16="http://schemas.microsoft.com/office/drawing/2014/main" id="{EA69A915-2943-FD45-908E-DA4FF3608A27}"/>
              </a:ext>
            </a:extLst>
          </p:cNvPr>
          <p:cNvPicPr>
            <a:picLocks noChangeAspect="1"/>
          </p:cNvPicPr>
          <p:nvPr userDrawn="1"/>
        </p:nvPicPr>
        <p:blipFill>
          <a:blip r:embed="rId4"/>
          <a:stretch>
            <a:fillRect/>
          </a:stretch>
        </p:blipFill>
        <p:spPr>
          <a:xfrm>
            <a:off x="351519" y="5200359"/>
            <a:ext cx="2501900" cy="1143000"/>
          </a:xfrm>
          <a:prstGeom prst="rect">
            <a:avLst/>
          </a:prstGeom>
        </p:spPr>
      </p:pic>
      <p:sp>
        <p:nvSpPr>
          <p:cNvPr id="2" name="Title 1">
            <a:extLst>
              <a:ext uri="{FF2B5EF4-FFF2-40B4-BE49-F238E27FC236}">
                <a16:creationId xmlns:a16="http://schemas.microsoft.com/office/drawing/2014/main" id="{07B01B86-9237-1A4E-8C9D-B426DA08A924}"/>
              </a:ext>
            </a:extLst>
          </p:cNvPr>
          <p:cNvSpPr>
            <a:spLocks noGrp="1"/>
          </p:cNvSpPr>
          <p:nvPr>
            <p:ph type="title" hasCustomPrompt="1"/>
          </p:nvPr>
        </p:nvSpPr>
        <p:spPr>
          <a:xfrm>
            <a:off x="627785" y="828000"/>
            <a:ext cx="5095586" cy="633881"/>
          </a:xfrm>
        </p:spPr>
        <p:txBody>
          <a:bodyPr lIns="0" tIns="0" rIns="0" bIns="0" anchor="t">
            <a:noAutofit/>
          </a:bodyPr>
          <a:lstStyle>
            <a:lvl1pPr>
              <a:defRPr sz="4000" b="1"/>
            </a:lvl1pPr>
          </a:lstStyle>
          <a:p>
            <a:r>
              <a:rPr lang="en-GB"/>
              <a:t>Contents</a:t>
            </a:r>
          </a:p>
        </p:txBody>
      </p:sp>
      <p:sp>
        <p:nvSpPr>
          <p:cNvPr id="3" name="Content Placeholder 2">
            <a:extLst>
              <a:ext uri="{FF2B5EF4-FFF2-40B4-BE49-F238E27FC236}">
                <a16:creationId xmlns:a16="http://schemas.microsoft.com/office/drawing/2014/main" id="{5D7777ED-9D28-854C-BF7B-8230A9A7DAA2}"/>
              </a:ext>
            </a:extLst>
          </p:cNvPr>
          <p:cNvSpPr>
            <a:spLocks noGrp="1"/>
          </p:cNvSpPr>
          <p:nvPr>
            <p:ph idx="1" hasCustomPrompt="1"/>
          </p:nvPr>
        </p:nvSpPr>
        <p:spPr>
          <a:xfrm>
            <a:off x="627785" y="1820656"/>
            <a:ext cx="4313670" cy="306244"/>
          </a:xfrm>
        </p:spPr>
        <p:txBody>
          <a:bodyPr lIns="0" tIns="0" rIns="0" bIns="0">
            <a:noAutofit/>
          </a:bodyPr>
          <a:lstStyle>
            <a:lvl1pPr marL="0" indent="0" defTabSz="360000">
              <a:spcBef>
                <a:spcPts val="0"/>
              </a:spcBef>
              <a:spcAft>
                <a:spcPts val="200"/>
              </a:spcAft>
              <a:buNone/>
              <a:tabLst>
                <a:tab pos="3960000" algn="l"/>
              </a:tabLst>
              <a:defRPr sz="2000">
                <a:solidFill>
                  <a:schemeClr val="tx2"/>
                </a:solidFill>
              </a:defRPr>
            </a:lvl1pPr>
            <a:lvl2pPr>
              <a:buNone/>
              <a:defRPr/>
            </a:lvl2pPr>
            <a:lvl3pPr>
              <a:buNone/>
              <a:defRPr/>
            </a:lvl3pPr>
            <a:lvl4pPr>
              <a:buNone/>
              <a:defRPr/>
            </a:lvl4pPr>
            <a:lvl5pPr>
              <a:buNone/>
              <a:defRPr/>
            </a:lvl5pPr>
          </a:lstStyle>
          <a:p>
            <a:pPr lvl="0"/>
            <a:r>
              <a:rPr lang="en-GB"/>
              <a:t>Main Heading	00</a:t>
            </a:r>
          </a:p>
        </p:txBody>
      </p:sp>
      <p:sp>
        <p:nvSpPr>
          <p:cNvPr id="9" name="Content Placeholder 2">
            <a:extLst>
              <a:ext uri="{FF2B5EF4-FFF2-40B4-BE49-F238E27FC236}">
                <a16:creationId xmlns:a16="http://schemas.microsoft.com/office/drawing/2014/main" id="{D2415DD0-5C5E-AE44-A6FB-A38D1B96FD2E}"/>
              </a:ext>
            </a:extLst>
          </p:cNvPr>
          <p:cNvSpPr>
            <a:spLocks noGrp="1"/>
          </p:cNvSpPr>
          <p:nvPr>
            <p:ph idx="13" hasCustomPrompt="1"/>
          </p:nvPr>
        </p:nvSpPr>
        <p:spPr>
          <a:xfrm>
            <a:off x="856527" y="2194978"/>
            <a:ext cx="4084928" cy="707776"/>
          </a:xfrm>
        </p:spPr>
        <p:txBody>
          <a:bodyPr lIns="0" tIns="0" rIns="0" bIns="0">
            <a:noAutofit/>
          </a:bodyPr>
          <a:lstStyle>
            <a:lvl1pPr marL="0" indent="0" defTabSz="360000">
              <a:spcBef>
                <a:spcPts val="0"/>
              </a:spcBef>
              <a:spcAft>
                <a:spcPts val="200"/>
              </a:spcAft>
              <a:buNone/>
              <a:tabLst>
                <a:tab pos="3729038" algn="l"/>
              </a:tabLst>
              <a:defRPr sz="1600">
                <a:solidFill>
                  <a:schemeClr val="tx2"/>
                </a:solidFill>
              </a:defRPr>
            </a:lvl1pPr>
            <a:lvl2pPr>
              <a:buNone/>
              <a:defRPr/>
            </a:lvl2pPr>
            <a:lvl3pPr>
              <a:buNone/>
              <a:defRPr/>
            </a:lvl3pPr>
            <a:lvl4pPr>
              <a:buNone/>
              <a:defRPr/>
            </a:lvl4pPr>
            <a:lvl5pPr>
              <a:buNone/>
              <a:defRPr/>
            </a:lvl5pPr>
          </a:lstStyle>
          <a:p>
            <a:pPr lvl="0"/>
            <a:r>
              <a:rPr lang="en-GB"/>
              <a:t>Subheading	00</a:t>
            </a:r>
          </a:p>
          <a:p>
            <a:pPr lvl="0"/>
            <a:r>
              <a:rPr lang="en-GB"/>
              <a:t>Subheading	00</a:t>
            </a:r>
          </a:p>
        </p:txBody>
      </p:sp>
      <p:sp>
        <p:nvSpPr>
          <p:cNvPr id="13" name="Content Placeholder 2">
            <a:extLst>
              <a:ext uri="{FF2B5EF4-FFF2-40B4-BE49-F238E27FC236}">
                <a16:creationId xmlns:a16="http://schemas.microsoft.com/office/drawing/2014/main" id="{8E17EDC0-0DC5-7C46-9810-71A5C63ED16F}"/>
              </a:ext>
            </a:extLst>
          </p:cNvPr>
          <p:cNvSpPr>
            <a:spLocks noGrp="1"/>
          </p:cNvSpPr>
          <p:nvPr>
            <p:ph idx="14" hasCustomPrompt="1"/>
          </p:nvPr>
        </p:nvSpPr>
        <p:spPr>
          <a:xfrm>
            <a:off x="627785" y="2993675"/>
            <a:ext cx="4313670" cy="306244"/>
          </a:xfrm>
        </p:spPr>
        <p:txBody>
          <a:bodyPr lIns="0" tIns="0" rIns="0" bIns="0">
            <a:noAutofit/>
          </a:bodyPr>
          <a:lstStyle>
            <a:lvl1pPr marL="0" indent="0" defTabSz="360000">
              <a:spcBef>
                <a:spcPts val="0"/>
              </a:spcBef>
              <a:spcAft>
                <a:spcPts val="200"/>
              </a:spcAft>
              <a:buNone/>
              <a:tabLst>
                <a:tab pos="3960000" algn="l"/>
              </a:tabLst>
              <a:defRPr sz="2000">
                <a:solidFill>
                  <a:schemeClr val="tx2"/>
                </a:solidFill>
              </a:defRPr>
            </a:lvl1pPr>
            <a:lvl2pPr>
              <a:buNone/>
              <a:defRPr/>
            </a:lvl2pPr>
            <a:lvl3pPr>
              <a:buNone/>
              <a:defRPr/>
            </a:lvl3pPr>
            <a:lvl4pPr>
              <a:buNone/>
              <a:defRPr/>
            </a:lvl4pPr>
            <a:lvl5pPr>
              <a:buNone/>
              <a:defRPr/>
            </a:lvl5pPr>
          </a:lstStyle>
          <a:p>
            <a:pPr lvl="0"/>
            <a:r>
              <a:rPr lang="en-GB"/>
              <a:t>Main Heading	00</a:t>
            </a:r>
          </a:p>
        </p:txBody>
      </p:sp>
      <p:sp>
        <p:nvSpPr>
          <p:cNvPr id="14" name="Content Placeholder 2">
            <a:extLst>
              <a:ext uri="{FF2B5EF4-FFF2-40B4-BE49-F238E27FC236}">
                <a16:creationId xmlns:a16="http://schemas.microsoft.com/office/drawing/2014/main" id="{23CF2FCB-9FCD-2849-85C2-5388E658A7D8}"/>
              </a:ext>
            </a:extLst>
          </p:cNvPr>
          <p:cNvSpPr>
            <a:spLocks noGrp="1"/>
          </p:cNvSpPr>
          <p:nvPr>
            <p:ph idx="15" hasCustomPrompt="1"/>
          </p:nvPr>
        </p:nvSpPr>
        <p:spPr>
          <a:xfrm>
            <a:off x="856527" y="3367997"/>
            <a:ext cx="4084928" cy="707776"/>
          </a:xfrm>
        </p:spPr>
        <p:txBody>
          <a:bodyPr lIns="0" tIns="0" rIns="0" bIns="0">
            <a:noAutofit/>
          </a:bodyPr>
          <a:lstStyle>
            <a:lvl1pPr marL="0" indent="0" defTabSz="360000">
              <a:spcBef>
                <a:spcPts val="0"/>
              </a:spcBef>
              <a:spcAft>
                <a:spcPts val="200"/>
              </a:spcAft>
              <a:buNone/>
              <a:tabLst>
                <a:tab pos="3729038" algn="l"/>
              </a:tabLst>
              <a:defRPr sz="1600">
                <a:solidFill>
                  <a:schemeClr val="tx2"/>
                </a:solidFill>
              </a:defRPr>
            </a:lvl1pPr>
            <a:lvl2pPr>
              <a:buNone/>
              <a:defRPr/>
            </a:lvl2pPr>
            <a:lvl3pPr>
              <a:buNone/>
              <a:defRPr/>
            </a:lvl3pPr>
            <a:lvl4pPr>
              <a:buNone/>
              <a:defRPr/>
            </a:lvl4pPr>
            <a:lvl5pPr>
              <a:buNone/>
              <a:defRPr/>
            </a:lvl5pPr>
          </a:lstStyle>
          <a:p>
            <a:pPr lvl="0"/>
            <a:r>
              <a:rPr lang="en-GB"/>
              <a:t>Subheading	00</a:t>
            </a:r>
          </a:p>
          <a:p>
            <a:pPr lvl="0"/>
            <a:r>
              <a:rPr lang="en-GB"/>
              <a:t>Subheading	00</a:t>
            </a:r>
          </a:p>
        </p:txBody>
      </p:sp>
      <p:sp>
        <p:nvSpPr>
          <p:cNvPr id="11" name="Content Placeholder 2">
            <a:extLst>
              <a:ext uri="{FF2B5EF4-FFF2-40B4-BE49-F238E27FC236}">
                <a16:creationId xmlns:a16="http://schemas.microsoft.com/office/drawing/2014/main" id="{A2686F69-1DE1-404D-8FC9-AA6AFFF5784D}"/>
              </a:ext>
            </a:extLst>
          </p:cNvPr>
          <p:cNvSpPr>
            <a:spLocks noGrp="1"/>
          </p:cNvSpPr>
          <p:nvPr>
            <p:ph idx="16" hasCustomPrompt="1"/>
          </p:nvPr>
        </p:nvSpPr>
        <p:spPr>
          <a:xfrm>
            <a:off x="6102610" y="1820656"/>
            <a:ext cx="4313670" cy="306244"/>
          </a:xfrm>
        </p:spPr>
        <p:txBody>
          <a:bodyPr lIns="0" tIns="0" rIns="0" bIns="0">
            <a:noAutofit/>
          </a:bodyPr>
          <a:lstStyle>
            <a:lvl1pPr marL="0" indent="0" defTabSz="360000">
              <a:spcBef>
                <a:spcPts val="0"/>
              </a:spcBef>
              <a:spcAft>
                <a:spcPts val="200"/>
              </a:spcAft>
              <a:buNone/>
              <a:tabLst>
                <a:tab pos="3960000" algn="l"/>
              </a:tabLst>
              <a:defRPr sz="2000">
                <a:solidFill>
                  <a:schemeClr val="tx2"/>
                </a:solidFill>
              </a:defRPr>
            </a:lvl1pPr>
            <a:lvl2pPr>
              <a:buNone/>
              <a:defRPr/>
            </a:lvl2pPr>
            <a:lvl3pPr>
              <a:buNone/>
              <a:defRPr/>
            </a:lvl3pPr>
            <a:lvl4pPr>
              <a:buNone/>
              <a:defRPr/>
            </a:lvl4pPr>
            <a:lvl5pPr>
              <a:buNone/>
              <a:defRPr/>
            </a:lvl5pPr>
          </a:lstStyle>
          <a:p>
            <a:pPr lvl="0"/>
            <a:r>
              <a:rPr lang="en-GB"/>
              <a:t>Main Heading	00</a:t>
            </a:r>
          </a:p>
        </p:txBody>
      </p:sp>
      <p:sp>
        <p:nvSpPr>
          <p:cNvPr id="12" name="Content Placeholder 2">
            <a:extLst>
              <a:ext uri="{FF2B5EF4-FFF2-40B4-BE49-F238E27FC236}">
                <a16:creationId xmlns:a16="http://schemas.microsoft.com/office/drawing/2014/main" id="{38955CD5-D02C-494D-92E6-B7B9B62A06F2}"/>
              </a:ext>
            </a:extLst>
          </p:cNvPr>
          <p:cNvSpPr>
            <a:spLocks noGrp="1"/>
          </p:cNvSpPr>
          <p:nvPr>
            <p:ph idx="17" hasCustomPrompt="1"/>
          </p:nvPr>
        </p:nvSpPr>
        <p:spPr>
          <a:xfrm>
            <a:off x="6331352" y="2194978"/>
            <a:ext cx="4084928" cy="707776"/>
          </a:xfrm>
        </p:spPr>
        <p:txBody>
          <a:bodyPr lIns="0" tIns="0" rIns="0" bIns="0">
            <a:noAutofit/>
          </a:bodyPr>
          <a:lstStyle>
            <a:lvl1pPr marL="0" indent="0" defTabSz="360000">
              <a:spcBef>
                <a:spcPts val="0"/>
              </a:spcBef>
              <a:spcAft>
                <a:spcPts val="200"/>
              </a:spcAft>
              <a:buNone/>
              <a:tabLst>
                <a:tab pos="3729038" algn="l"/>
              </a:tabLst>
              <a:defRPr sz="1600">
                <a:solidFill>
                  <a:schemeClr val="tx2"/>
                </a:solidFill>
              </a:defRPr>
            </a:lvl1pPr>
            <a:lvl2pPr>
              <a:buNone/>
              <a:defRPr/>
            </a:lvl2pPr>
            <a:lvl3pPr>
              <a:buNone/>
              <a:defRPr/>
            </a:lvl3pPr>
            <a:lvl4pPr>
              <a:buNone/>
              <a:defRPr/>
            </a:lvl4pPr>
            <a:lvl5pPr>
              <a:buNone/>
              <a:defRPr/>
            </a:lvl5pPr>
          </a:lstStyle>
          <a:p>
            <a:pPr lvl="0"/>
            <a:r>
              <a:rPr lang="en-GB"/>
              <a:t>Subheading	00</a:t>
            </a:r>
          </a:p>
          <a:p>
            <a:pPr lvl="0"/>
            <a:r>
              <a:rPr lang="en-GB"/>
              <a:t>Subheading	00</a:t>
            </a:r>
          </a:p>
        </p:txBody>
      </p:sp>
      <p:sp>
        <p:nvSpPr>
          <p:cNvPr id="15" name="Content Placeholder 2">
            <a:extLst>
              <a:ext uri="{FF2B5EF4-FFF2-40B4-BE49-F238E27FC236}">
                <a16:creationId xmlns:a16="http://schemas.microsoft.com/office/drawing/2014/main" id="{402EA084-0849-BD4A-B992-E971F714DF6E}"/>
              </a:ext>
            </a:extLst>
          </p:cNvPr>
          <p:cNvSpPr>
            <a:spLocks noGrp="1"/>
          </p:cNvSpPr>
          <p:nvPr>
            <p:ph idx="18" hasCustomPrompt="1"/>
          </p:nvPr>
        </p:nvSpPr>
        <p:spPr>
          <a:xfrm>
            <a:off x="6102610" y="2993675"/>
            <a:ext cx="4313670" cy="306244"/>
          </a:xfrm>
        </p:spPr>
        <p:txBody>
          <a:bodyPr lIns="0" tIns="0" rIns="0" bIns="0">
            <a:noAutofit/>
          </a:bodyPr>
          <a:lstStyle>
            <a:lvl1pPr marL="0" indent="0" defTabSz="360000">
              <a:spcBef>
                <a:spcPts val="0"/>
              </a:spcBef>
              <a:spcAft>
                <a:spcPts val="200"/>
              </a:spcAft>
              <a:buNone/>
              <a:tabLst>
                <a:tab pos="3960000" algn="l"/>
              </a:tabLst>
              <a:defRPr sz="2000">
                <a:solidFill>
                  <a:schemeClr val="tx2"/>
                </a:solidFill>
              </a:defRPr>
            </a:lvl1pPr>
            <a:lvl2pPr>
              <a:buNone/>
              <a:defRPr/>
            </a:lvl2pPr>
            <a:lvl3pPr>
              <a:buNone/>
              <a:defRPr/>
            </a:lvl3pPr>
            <a:lvl4pPr>
              <a:buNone/>
              <a:defRPr/>
            </a:lvl4pPr>
            <a:lvl5pPr>
              <a:buNone/>
              <a:defRPr/>
            </a:lvl5pPr>
          </a:lstStyle>
          <a:p>
            <a:pPr lvl="0"/>
            <a:r>
              <a:rPr lang="en-GB"/>
              <a:t>Main Heading	00</a:t>
            </a:r>
          </a:p>
        </p:txBody>
      </p:sp>
      <p:sp>
        <p:nvSpPr>
          <p:cNvPr id="17" name="Content Placeholder 2">
            <a:extLst>
              <a:ext uri="{FF2B5EF4-FFF2-40B4-BE49-F238E27FC236}">
                <a16:creationId xmlns:a16="http://schemas.microsoft.com/office/drawing/2014/main" id="{AB5A1F55-5EB0-924E-83AA-2EC6600750E3}"/>
              </a:ext>
            </a:extLst>
          </p:cNvPr>
          <p:cNvSpPr>
            <a:spLocks noGrp="1"/>
          </p:cNvSpPr>
          <p:nvPr>
            <p:ph idx="19" hasCustomPrompt="1"/>
          </p:nvPr>
        </p:nvSpPr>
        <p:spPr>
          <a:xfrm>
            <a:off x="6331352" y="3367997"/>
            <a:ext cx="4084928" cy="707776"/>
          </a:xfrm>
        </p:spPr>
        <p:txBody>
          <a:bodyPr lIns="0" tIns="0" rIns="0" bIns="0">
            <a:noAutofit/>
          </a:bodyPr>
          <a:lstStyle>
            <a:lvl1pPr marL="0" indent="0" defTabSz="360000">
              <a:spcBef>
                <a:spcPts val="0"/>
              </a:spcBef>
              <a:spcAft>
                <a:spcPts val="200"/>
              </a:spcAft>
              <a:buNone/>
              <a:tabLst>
                <a:tab pos="3729038" algn="l"/>
              </a:tabLst>
              <a:defRPr sz="1600">
                <a:solidFill>
                  <a:schemeClr val="tx2"/>
                </a:solidFill>
              </a:defRPr>
            </a:lvl1pPr>
            <a:lvl2pPr>
              <a:buNone/>
              <a:defRPr/>
            </a:lvl2pPr>
            <a:lvl3pPr>
              <a:buNone/>
              <a:defRPr/>
            </a:lvl3pPr>
            <a:lvl4pPr>
              <a:buNone/>
              <a:defRPr/>
            </a:lvl4pPr>
            <a:lvl5pPr>
              <a:buNone/>
              <a:defRPr/>
            </a:lvl5pPr>
          </a:lstStyle>
          <a:p>
            <a:pPr lvl="0"/>
            <a:r>
              <a:rPr lang="en-GB"/>
              <a:t>Subheading	00</a:t>
            </a:r>
          </a:p>
          <a:p>
            <a:pPr lvl="0"/>
            <a:r>
              <a:rPr lang="en-GB"/>
              <a:t>Subheading	00</a:t>
            </a:r>
          </a:p>
        </p:txBody>
      </p:sp>
    </p:spTree>
    <p:extLst>
      <p:ext uri="{BB962C8B-B14F-4D97-AF65-F5344CB8AC3E}">
        <p14:creationId xmlns:p14="http://schemas.microsoft.com/office/powerpoint/2010/main" val="2321267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F1A826-9F4F-9B46-8126-925DB0D19966}"/>
              </a:ext>
            </a:extLst>
          </p:cNvPr>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10193980" y="12700"/>
            <a:ext cx="1985319" cy="911499"/>
          </a:xfrm>
          <a:prstGeom prst="rect">
            <a:avLst/>
          </a:prstGeom>
        </p:spPr>
      </p:pic>
      <p:pic>
        <p:nvPicPr>
          <p:cNvPr id="7" name="Picture 6">
            <a:extLst>
              <a:ext uri="{FF2B5EF4-FFF2-40B4-BE49-F238E27FC236}">
                <a16:creationId xmlns:a16="http://schemas.microsoft.com/office/drawing/2014/main" id="{85094175-88DD-9346-9CF9-77A85DAE886F}"/>
              </a:ext>
            </a:extLst>
          </p:cNvPr>
          <p:cNvPicPr>
            <a:picLocks noChangeAspect="1"/>
          </p:cNvPicPr>
          <p:nvPr userDrawn="1"/>
        </p:nvPicPr>
        <p:blipFill>
          <a:blip r:embed="rId3"/>
          <a:stretch>
            <a:fillRect/>
          </a:stretch>
        </p:blipFill>
        <p:spPr>
          <a:xfrm>
            <a:off x="351519" y="5608937"/>
            <a:ext cx="2501900" cy="1143000"/>
          </a:xfrm>
          <a:prstGeom prst="rect">
            <a:avLst/>
          </a:prstGeom>
        </p:spPr>
      </p:pic>
      <p:sp>
        <p:nvSpPr>
          <p:cNvPr id="2" name="Title 1">
            <a:extLst>
              <a:ext uri="{FF2B5EF4-FFF2-40B4-BE49-F238E27FC236}">
                <a16:creationId xmlns:a16="http://schemas.microsoft.com/office/drawing/2014/main" id="{07B01B86-9237-1A4E-8C9D-B426DA08A924}"/>
              </a:ext>
            </a:extLst>
          </p:cNvPr>
          <p:cNvSpPr>
            <a:spLocks noGrp="1"/>
          </p:cNvSpPr>
          <p:nvPr>
            <p:ph type="title" hasCustomPrompt="1"/>
          </p:nvPr>
        </p:nvSpPr>
        <p:spPr>
          <a:xfrm>
            <a:off x="633600" y="828000"/>
            <a:ext cx="8533230" cy="643370"/>
          </a:xfrm>
        </p:spPr>
        <p:txBody>
          <a:bodyPr lIns="0" tIns="0" rIns="0" bIns="0" anchor="t">
            <a:noAutofit/>
          </a:bodyPr>
          <a:lstStyle>
            <a:lvl1pPr>
              <a:defRPr sz="4000" b="1"/>
            </a:lvl1pPr>
          </a:lstStyle>
          <a:p>
            <a:r>
              <a:rPr lang="en-GB"/>
              <a:t>Page heading</a:t>
            </a:r>
          </a:p>
        </p:txBody>
      </p:sp>
      <p:sp>
        <p:nvSpPr>
          <p:cNvPr id="3" name="Content Placeholder 2">
            <a:extLst>
              <a:ext uri="{FF2B5EF4-FFF2-40B4-BE49-F238E27FC236}">
                <a16:creationId xmlns:a16="http://schemas.microsoft.com/office/drawing/2014/main" id="{5D7777ED-9D28-854C-BF7B-8230A9A7DAA2}"/>
              </a:ext>
            </a:extLst>
          </p:cNvPr>
          <p:cNvSpPr>
            <a:spLocks noGrp="1"/>
          </p:cNvSpPr>
          <p:nvPr>
            <p:ph idx="1" hasCustomPrompt="1"/>
          </p:nvPr>
        </p:nvSpPr>
        <p:spPr>
          <a:xfrm>
            <a:off x="633600" y="1627200"/>
            <a:ext cx="10932925" cy="3860481"/>
          </a:xfrm>
        </p:spPr>
        <p:txBody>
          <a:bodyPr lIns="0" tIns="0" rIns="0" bIns="0">
            <a:noAutofit/>
          </a:bodyPr>
          <a:lstStyle>
            <a:lvl1pPr marL="180000" indent="-180000">
              <a:defRPr sz="2000"/>
            </a:lvl1pPr>
            <a:lvl2pPr marL="360000" indent="-180000">
              <a:defRPr sz="2000"/>
            </a:lvl2pPr>
            <a:lvl3pPr marL="540000" indent="-180000">
              <a:defRPr sz="2000"/>
            </a:lvl3pPr>
            <a:lvl4pPr marL="720000" indent="-180000">
              <a:defRPr sz="2000"/>
            </a:lvl4pPr>
            <a:lvl5pPr>
              <a:defRPr sz="1600"/>
            </a:lvl5pPr>
          </a:lstStyle>
          <a:p>
            <a:pPr lvl="0"/>
            <a:r>
              <a:rPr lang="en-GB"/>
              <a:t>Click to edit body copy</a:t>
            </a:r>
          </a:p>
          <a:p>
            <a:pPr lvl="1"/>
            <a:r>
              <a:rPr lang="en-GB"/>
              <a:t>Second level</a:t>
            </a:r>
          </a:p>
          <a:p>
            <a:pPr lvl="2"/>
            <a:r>
              <a:rPr lang="en-GB"/>
              <a:t>Third level</a:t>
            </a:r>
          </a:p>
          <a:p>
            <a:pPr lvl="3"/>
            <a:r>
              <a:rPr lang="en-GB"/>
              <a:t>Fourth level</a:t>
            </a:r>
          </a:p>
        </p:txBody>
      </p:sp>
    </p:spTree>
    <p:extLst>
      <p:ext uri="{BB962C8B-B14F-4D97-AF65-F5344CB8AC3E}">
        <p14:creationId xmlns:p14="http://schemas.microsoft.com/office/powerpoint/2010/main" val="4248526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2">
    <p:spTree>
      <p:nvGrpSpPr>
        <p:cNvPr id="1" name=""/>
        <p:cNvGrpSpPr/>
        <p:nvPr/>
      </p:nvGrpSpPr>
      <p:grpSpPr>
        <a:xfrm>
          <a:off x="0" y="0"/>
          <a:ext cx="0" cy="0"/>
          <a:chOff x="0" y="0"/>
          <a:chExt cx="0" cy="0"/>
        </a:xfrm>
      </p:grpSpPr>
      <p:pic>
        <p:nvPicPr>
          <p:cNvPr id="6" name="Picture 5" descr="A picture containing sitting, computer, table, computer&#10;&#10;Description automatically generated">
            <a:extLst>
              <a:ext uri="{FF2B5EF4-FFF2-40B4-BE49-F238E27FC236}">
                <a16:creationId xmlns:a16="http://schemas.microsoft.com/office/drawing/2014/main" id="{C5CC9D99-7488-1F40-A764-B49262B7FEF6}"/>
              </a:ext>
            </a:extLst>
          </p:cNvPr>
          <p:cNvPicPr>
            <a:picLocks noChangeAspect="1"/>
          </p:cNvPicPr>
          <p:nvPr/>
        </p:nvPicPr>
        <p:blipFill rotWithShape="1">
          <a:blip r:embed="rId2"/>
          <a:srcRect t="81620"/>
          <a:stretch/>
        </p:blipFill>
        <p:spPr>
          <a:xfrm>
            <a:off x="0" y="5597524"/>
            <a:ext cx="12192000" cy="1260475"/>
          </a:xfrm>
          <a:prstGeom prst="rect">
            <a:avLst/>
          </a:prstGeom>
        </p:spPr>
      </p:pic>
      <p:pic>
        <p:nvPicPr>
          <p:cNvPr id="8" name="Picture 7">
            <a:extLst>
              <a:ext uri="{FF2B5EF4-FFF2-40B4-BE49-F238E27FC236}">
                <a16:creationId xmlns:a16="http://schemas.microsoft.com/office/drawing/2014/main" id="{4BF1A826-9F4F-9B46-8126-925DB0D19966}"/>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0193980" y="12700"/>
            <a:ext cx="1985319" cy="911499"/>
          </a:xfrm>
          <a:prstGeom prst="rect">
            <a:avLst/>
          </a:prstGeom>
        </p:spPr>
      </p:pic>
      <p:sp>
        <p:nvSpPr>
          <p:cNvPr id="2" name="Title 1">
            <a:extLst>
              <a:ext uri="{FF2B5EF4-FFF2-40B4-BE49-F238E27FC236}">
                <a16:creationId xmlns:a16="http://schemas.microsoft.com/office/drawing/2014/main" id="{07B01B86-9237-1A4E-8C9D-B426DA08A924}"/>
              </a:ext>
            </a:extLst>
          </p:cNvPr>
          <p:cNvSpPr>
            <a:spLocks noGrp="1"/>
          </p:cNvSpPr>
          <p:nvPr>
            <p:ph type="title" hasCustomPrompt="1"/>
          </p:nvPr>
        </p:nvSpPr>
        <p:spPr>
          <a:xfrm>
            <a:off x="633600" y="828000"/>
            <a:ext cx="8533230" cy="643370"/>
          </a:xfrm>
        </p:spPr>
        <p:txBody>
          <a:bodyPr lIns="0" tIns="0" rIns="0" bIns="0" anchor="t">
            <a:noAutofit/>
          </a:bodyPr>
          <a:lstStyle>
            <a:lvl1pPr>
              <a:defRPr sz="4000" b="1"/>
            </a:lvl1pPr>
          </a:lstStyle>
          <a:p>
            <a:r>
              <a:rPr lang="en-GB"/>
              <a:t>Page heading</a:t>
            </a:r>
          </a:p>
        </p:txBody>
      </p:sp>
      <p:sp>
        <p:nvSpPr>
          <p:cNvPr id="3" name="Content Placeholder 2">
            <a:extLst>
              <a:ext uri="{FF2B5EF4-FFF2-40B4-BE49-F238E27FC236}">
                <a16:creationId xmlns:a16="http://schemas.microsoft.com/office/drawing/2014/main" id="{5D7777ED-9D28-854C-BF7B-8230A9A7DAA2}"/>
              </a:ext>
            </a:extLst>
          </p:cNvPr>
          <p:cNvSpPr>
            <a:spLocks noGrp="1"/>
          </p:cNvSpPr>
          <p:nvPr>
            <p:ph idx="1" hasCustomPrompt="1"/>
          </p:nvPr>
        </p:nvSpPr>
        <p:spPr>
          <a:xfrm>
            <a:off x="633600" y="1627200"/>
            <a:ext cx="10932925" cy="4112588"/>
          </a:xfrm>
        </p:spPr>
        <p:txBody>
          <a:bodyPr lIns="0" tIns="0" rIns="0" bIns="0">
            <a:noAutofit/>
          </a:bodyPr>
          <a:lstStyle>
            <a:lvl1pPr marL="180000" indent="-180000">
              <a:defRPr sz="2000"/>
            </a:lvl1pPr>
            <a:lvl2pPr marL="360000" indent="-180000">
              <a:defRPr sz="2000"/>
            </a:lvl2pPr>
            <a:lvl3pPr marL="540000" indent="-180000">
              <a:defRPr sz="2000"/>
            </a:lvl3pPr>
            <a:lvl4pPr marL="720000" indent="-180000">
              <a:defRPr sz="2000"/>
            </a:lvl4pPr>
            <a:lvl5pPr>
              <a:defRPr sz="1600"/>
            </a:lvl5pPr>
          </a:lstStyle>
          <a:p>
            <a:pPr lvl="0"/>
            <a:r>
              <a:rPr lang="en-GB"/>
              <a:t>Click to edit body copy</a:t>
            </a:r>
          </a:p>
          <a:p>
            <a:pPr lvl="1"/>
            <a:r>
              <a:rPr lang="en-GB"/>
              <a:t>Second level</a:t>
            </a:r>
          </a:p>
          <a:p>
            <a:pPr lvl="2"/>
            <a:r>
              <a:rPr lang="en-GB"/>
              <a:t>Third level</a:t>
            </a:r>
          </a:p>
          <a:p>
            <a:pPr lvl="3"/>
            <a:r>
              <a:rPr lang="en-GB"/>
              <a:t>Fourth level</a:t>
            </a:r>
          </a:p>
        </p:txBody>
      </p:sp>
    </p:spTree>
    <p:extLst>
      <p:ext uri="{BB962C8B-B14F-4D97-AF65-F5344CB8AC3E}">
        <p14:creationId xmlns:p14="http://schemas.microsoft.com/office/powerpoint/2010/main" val="2188357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1630DB7-6C2F-624C-B557-9D3C9ECD9A21}"/>
              </a:ext>
            </a:extLst>
          </p:cNvPr>
          <p:cNvPicPr>
            <a:picLocks noChangeAspect="1"/>
          </p:cNvPicPr>
          <p:nvPr userDrawn="1"/>
        </p:nvPicPr>
        <p:blipFill>
          <a:blip r:embed="rId2"/>
          <a:stretch>
            <a:fillRect/>
          </a:stretch>
        </p:blipFill>
        <p:spPr>
          <a:xfrm>
            <a:off x="351519" y="5608937"/>
            <a:ext cx="2501900" cy="1143000"/>
          </a:xfrm>
          <a:prstGeom prst="rect">
            <a:avLst/>
          </a:prstGeom>
        </p:spPr>
      </p:pic>
      <p:pic>
        <p:nvPicPr>
          <p:cNvPr id="10" name="Picture 9">
            <a:extLst>
              <a:ext uri="{FF2B5EF4-FFF2-40B4-BE49-F238E27FC236}">
                <a16:creationId xmlns:a16="http://schemas.microsoft.com/office/drawing/2014/main" id="{C80C82B9-9225-FB46-B072-713917853C25}"/>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0193980" y="12700"/>
            <a:ext cx="1985319" cy="911499"/>
          </a:xfrm>
          <a:prstGeom prst="rect">
            <a:avLst/>
          </a:prstGeom>
        </p:spPr>
      </p:pic>
      <p:sp>
        <p:nvSpPr>
          <p:cNvPr id="2" name="Title 1">
            <a:extLst>
              <a:ext uri="{FF2B5EF4-FFF2-40B4-BE49-F238E27FC236}">
                <a16:creationId xmlns:a16="http://schemas.microsoft.com/office/drawing/2014/main" id="{B9686375-CB82-C541-8833-0FD5252864FF}"/>
              </a:ext>
            </a:extLst>
          </p:cNvPr>
          <p:cNvSpPr>
            <a:spLocks noGrp="1"/>
          </p:cNvSpPr>
          <p:nvPr>
            <p:ph type="title" hasCustomPrompt="1"/>
          </p:nvPr>
        </p:nvSpPr>
        <p:spPr>
          <a:xfrm>
            <a:off x="633600" y="828000"/>
            <a:ext cx="8441740" cy="508433"/>
          </a:xfrm>
        </p:spPr>
        <p:txBody>
          <a:bodyPr lIns="0" tIns="0" rIns="0" bIns="0" anchor="t">
            <a:noAutofit/>
          </a:bodyPr>
          <a:lstStyle>
            <a:lvl1pPr>
              <a:defRPr sz="4000" b="1">
                <a:solidFill>
                  <a:schemeClr val="tx1"/>
                </a:solidFill>
              </a:defRPr>
            </a:lvl1pPr>
          </a:lstStyle>
          <a:p>
            <a:r>
              <a:rPr lang="en-GB"/>
              <a:t>Page heading</a:t>
            </a:r>
          </a:p>
        </p:txBody>
      </p:sp>
      <p:sp>
        <p:nvSpPr>
          <p:cNvPr id="3" name="Text Placeholder 2">
            <a:extLst>
              <a:ext uri="{FF2B5EF4-FFF2-40B4-BE49-F238E27FC236}">
                <a16:creationId xmlns:a16="http://schemas.microsoft.com/office/drawing/2014/main" id="{D7AEBFA6-A2B3-1740-A859-F929F24AC919}"/>
              </a:ext>
            </a:extLst>
          </p:cNvPr>
          <p:cNvSpPr>
            <a:spLocks noGrp="1"/>
          </p:cNvSpPr>
          <p:nvPr>
            <p:ph type="body" idx="1" hasCustomPrompt="1"/>
          </p:nvPr>
        </p:nvSpPr>
        <p:spPr>
          <a:xfrm>
            <a:off x="633600" y="1627200"/>
            <a:ext cx="5157787" cy="366036"/>
          </a:xfrm>
        </p:spPr>
        <p:txBody>
          <a:bodyPr lIns="0" tIns="0" rIns="0" bIns="0" anchor="t">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subhead</a:t>
            </a:r>
          </a:p>
        </p:txBody>
      </p:sp>
      <p:sp>
        <p:nvSpPr>
          <p:cNvPr id="4" name="Content Placeholder 3">
            <a:extLst>
              <a:ext uri="{FF2B5EF4-FFF2-40B4-BE49-F238E27FC236}">
                <a16:creationId xmlns:a16="http://schemas.microsoft.com/office/drawing/2014/main" id="{056DD9EB-E5F4-E54C-B5D0-8D5C43495A5E}"/>
              </a:ext>
            </a:extLst>
          </p:cNvPr>
          <p:cNvSpPr>
            <a:spLocks noGrp="1"/>
          </p:cNvSpPr>
          <p:nvPr>
            <p:ph sz="half" idx="2" hasCustomPrompt="1"/>
          </p:nvPr>
        </p:nvSpPr>
        <p:spPr>
          <a:xfrm>
            <a:off x="633600" y="2004791"/>
            <a:ext cx="5157787" cy="3481609"/>
          </a:xfrm>
        </p:spPr>
        <p:txBody>
          <a:bodyPr lIns="0" tIns="0" rIns="0" bIns="0">
            <a:noAutofit/>
          </a:bodyPr>
          <a:lstStyle>
            <a:lvl1pPr marL="180000" indent="-180000">
              <a:defRPr sz="2000"/>
            </a:lvl1pPr>
            <a:lvl2pPr marL="360000" indent="-180000">
              <a:defRPr sz="2000"/>
            </a:lvl2pPr>
            <a:lvl3pPr marL="540000" indent="-180000">
              <a:defRPr sz="2000"/>
            </a:lvl3pPr>
            <a:lvl4pPr marL="720000" indent="-180000">
              <a:defRPr sz="2000"/>
            </a:lvl4pPr>
            <a:lvl5pPr>
              <a:defRPr sz="2000"/>
            </a:lvl5pPr>
          </a:lstStyle>
          <a:p>
            <a:pPr lvl="0"/>
            <a:r>
              <a:rPr lang="en-GB"/>
              <a:t>Click to edit body copy</a:t>
            </a:r>
          </a:p>
          <a:p>
            <a:pPr lvl="1"/>
            <a:r>
              <a:rPr lang="en-GB"/>
              <a:t>Second level</a:t>
            </a:r>
          </a:p>
          <a:p>
            <a:pPr lvl="2"/>
            <a:r>
              <a:rPr lang="en-GB"/>
              <a:t>Third level</a:t>
            </a:r>
          </a:p>
          <a:p>
            <a:pPr lvl="3"/>
            <a:r>
              <a:rPr lang="en-GB"/>
              <a:t>Fourth level</a:t>
            </a:r>
          </a:p>
        </p:txBody>
      </p:sp>
      <p:sp>
        <p:nvSpPr>
          <p:cNvPr id="5" name="Text Placeholder 4">
            <a:extLst>
              <a:ext uri="{FF2B5EF4-FFF2-40B4-BE49-F238E27FC236}">
                <a16:creationId xmlns:a16="http://schemas.microsoft.com/office/drawing/2014/main" id="{B7B1B87E-0263-8C4B-8942-3BA4442C87CD}"/>
              </a:ext>
            </a:extLst>
          </p:cNvPr>
          <p:cNvSpPr>
            <a:spLocks noGrp="1"/>
          </p:cNvSpPr>
          <p:nvPr>
            <p:ph type="body" sz="quarter" idx="3" hasCustomPrompt="1"/>
          </p:nvPr>
        </p:nvSpPr>
        <p:spPr>
          <a:xfrm>
            <a:off x="6096000" y="1627200"/>
            <a:ext cx="5462400" cy="366036"/>
          </a:xfrm>
        </p:spPr>
        <p:txBody>
          <a:bodyPr lIns="0" tIns="0" rIns="0" bIns="0" anchor="t">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subhead</a:t>
            </a:r>
          </a:p>
        </p:txBody>
      </p:sp>
      <p:sp>
        <p:nvSpPr>
          <p:cNvPr id="6" name="Content Placeholder 5">
            <a:extLst>
              <a:ext uri="{FF2B5EF4-FFF2-40B4-BE49-F238E27FC236}">
                <a16:creationId xmlns:a16="http://schemas.microsoft.com/office/drawing/2014/main" id="{1AD111F8-2D16-6F43-A5D5-79806BB37745}"/>
              </a:ext>
            </a:extLst>
          </p:cNvPr>
          <p:cNvSpPr>
            <a:spLocks noGrp="1"/>
          </p:cNvSpPr>
          <p:nvPr>
            <p:ph sz="quarter" idx="4" hasCustomPrompt="1"/>
          </p:nvPr>
        </p:nvSpPr>
        <p:spPr>
          <a:xfrm>
            <a:off x="6096000" y="2004791"/>
            <a:ext cx="5462400" cy="3481609"/>
          </a:xfrm>
        </p:spPr>
        <p:txBody>
          <a:bodyPr lIns="0" tIns="0" rIns="0" bIns="0">
            <a:noAutofit/>
          </a:bodyPr>
          <a:lstStyle>
            <a:lvl1pPr marL="180000" indent="-180000">
              <a:defRPr sz="2000"/>
            </a:lvl1pPr>
            <a:lvl2pPr marL="360000" indent="-180000">
              <a:defRPr sz="2000"/>
            </a:lvl2pPr>
            <a:lvl3pPr marL="540000" indent="-180000">
              <a:defRPr sz="2000"/>
            </a:lvl3pPr>
            <a:lvl4pPr marL="720000" indent="-180000">
              <a:defRPr sz="2000"/>
            </a:lvl4pPr>
            <a:lvl5pPr>
              <a:defRPr sz="2000"/>
            </a:lvl5pPr>
          </a:lstStyle>
          <a:p>
            <a:pPr lvl="0"/>
            <a:r>
              <a:rPr lang="en-GB"/>
              <a:t>Click to edit body copy</a:t>
            </a:r>
          </a:p>
          <a:p>
            <a:pPr lvl="1"/>
            <a:r>
              <a:rPr lang="en-GB"/>
              <a:t>Second level</a:t>
            </a:r>
          </a:p>
          <a:p>
            <a:pPr lvl="2"/>
            <a:r>
              <a:rPr lang="en-GB"/>
              <a:t>Third level</a:t>
            </a:r>
          </a:p>
          <a:p>
            <a:pPr lvl="3"/>
            <a:r>
              <a:rPr lang="en-GB"/>
              <a:t>Fourth level</a:t>
            </a:r>
          </a:p>
        </p:txBody>
      </p:sp>
    </p:spTree>
    <p:extLst>
      <p:ext uri="{BB962C8B-B14F-4D97-AF65-F5344CB8AC3E}">
        <p14:creationId xmlns:p14="http://schemas.microsoft.com/office/powerpoint/2010/main" val="413347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80C82B9-9225-FB46-B072-713917853C25}"/>
              </a:ext>
            </a:extLst>
          </p:cNvPr>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10193980" y="12700"/>
            <a:ext cx="1985319" cy="911499"/>
          </a:xfrm>
          <a:prstGeom prst="rect">
            <a:avLst/>
          </a:prstGeom>
        </p:spPr>
      </p:pic>
      <p:sp>
        <p:nvSpPr>
          <p:cNvPr id="2" name="Title 1">
            <a:extLst>
              <a:ext uri="{FF2B5EF4-FFF2-40B4-BE49-F238E27FC236}">
                <a16:creationId xmlns:a16="http://schemas.microsoft.com/office/drawing/2014/main" id="{B9686375-CB82-C541-8833-0FD5252864FF}"/>
              </a:ext>
            </a:extLst>
          </p:cNvPr>
          <p:cNvSpPr>
            <a:spLocks noGrp="1"/>
          </p:cNvSpPr>
          <p:nvPr>
            <p:ph type="title" hasCustomPrompt="1"/>
          </p:nvPr>
        </p:nvSpPr>
        <p:spPr>
          <a:xfrm>
            <a:off x="633600" y="828000"/>
            <a:ext cx="8441740" cy="508433"/>
          </a:xfrm>
        </p:spPr>
        <p:txBody>
          <a:bodyPr lIns="0" tIns="0" rIns="0" bIns="0" anchor="t">
            <a:noAutofit/>
          </a:bodyPr>
          <a:lstStyle>
            <a:lvl1pPr>
              <a:defRPr sz="4000" b="1">
                <a:solidFill>
                  <a:schemeClr val="tx1"/>
                </a:solidFill>
              </a:defRPr>
            </a:lvl1pPr>
          </a:lstStyle>
          <a:p>
            <a:r>
              <a:rPr lang="en-GB"/>
              <a:t>Page heading</a:t>
            </a:r>
          </a:p>
        </p:txBody>
      </p:sp>
      <p:sp>
        <p:nvSpPr>
          <p:cNvPr id="3" name="Text Placeholder 2">
            <a:extLst>
              <a:ext uri="{FF2B5EF4-FFF2-40B4-BE49-F238E27FC236}">
                <a16:creationId xmlns:a16="http://schemas.microsoft.com/office/drawing/2014/main" id="{D7AEBFA6-A2B3-1740-A859-F929F24AC919}"/>
              </a:ext>
            </a:extLst>
          </p:cNvPr>
          <p:cNvSpPr>
            <a:spLocks noGrp="1"/>
          </p:cNvSpPr>
          <p:nvPr>
            <p:ph type="body" idx="1" hasCustomPrompt="1"/>
          </p:nvPr>
        </p:nvSpPr>
        <p:spPr>
          <a:xfrm>
            <a:off x="633600" y="1627200"/>
            <a:ext cx="5157787" cy="366036"/>
          </a:xfrm>
        </p:spPr>
        <p:txBody>
          <a:bodyPr lIns="0" tIns="0" rIns="0" bIns="0" anchor="t">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subhead</a:t>
            </a:r>
          </a:p>
        </p:txBody>
      </p:sp>
      <p:sp>
        <p:nvSpPr>
          <p:cNvPr id="4" name="Content Placeholder 3">
            <a:extLst>
              <a:ext uri="{FF2B5EF4-FFF2-40B4-BE49-F238E27FC236}">
                <a16:creationId xmlns:a16="http://schemas.microsoft.com/office/drawing/2014/main" id="{056DD9EB-E5F4-E54C-B5D0-8D5C43495A5E}"/>
              </a:ext>
            </a:extLst>
          </p:cNvPr>
          <p:cNvSpPr>
            <a:spLocks noGrp="1"/>
          </p:cNvSpPr>
          <p:nvPr>
            <p:ph sz="half" idx="2" hasCustomPrompt="1"/>
          </p:nvPr>
        </p:nvSpPr>
        <p:spPr>
          <a:xfrm>
            <a:off x="633600" y="2004791"/>
            <a:ext cx="5157787" cy="3481609"/>
          </a:xfrm>
        </p:spPr>
        <p:txBody>
          <a:bodyPr lIns="0" tIns="0" rIns="0" bIns="0">
            <a:noAutofit/>
          </a:bodyPr>
          <a:lstStyle>
            <a:lvl1pPr marL="180000" indent="-180000">
              <a:defRPr sz="2000"/>
            </a:lvl1pPr>
            <a:lvl2pPr marL="360000" indent="-180000">
              <a:defRPr sz="2000"/>
            </a:lvl2pPr>
            <a:lvl3pPr marL="540000" indent="-180000">
              <a:defRPr sz="2000"/>
            </a:lvl3pPr>
            <a:lvl4pPr marL="720000" indent="-180000">
              <a:defRPr sz="2000"/>
            </a:lvl4pPr>
            <a:lvl5pPr>
              <a:defRPr sz="2000"/>
            </a:lvl5pPr>
          </a:lstStyle>
          <a:p>
            <a:pPr lvl="0"/>
            <a:r>
              <a:rPr lang="en-GB"/>
              <a:t>Click to edit body copy</a:t>
            </a:r>
          </a:p>
          <a:p>
            <a:pPr lvl="1"/>
            <a:r>
              <a:rPr lang="en-GB"/>
              <a:t>Second level</a:t>
            </a:r>
          </a:p>
          <a:p>
            <a:pPr lvl="2"/>
            <a:r>
              <a:rPr lang="en-GB"/>
              <a:t>Third level</a:t>
            </a:r>
          </a:p>
          <a:p>
            <a:pPr lvl="3"/>
            <a:r>
              <a:rPr lang="en-GB"/>
              <a:t>Fourth level</a:t>
            </a:r>
          </a:p>
        </p:txBody>
      </p:sp>
      <p:sp>
        <p:nvSpPr>
          <p:cNvPr id="5" name="Text Placeholder 4">
            <a:extLst>
              <a:ext uri="{FF2B5EF4-FFF2-40B4-BE49-F238E27FC236}">
                <a16:creationId xmlns:a16="http://schemas.microsoft.com/office/drawing/2014/main" id="{B7B1B87E-0263-8C4B-8942-3BA4442C87CD}"/>
              </a:ext>
            </a:extLst>
          </p:cNvPr>
          <p:cNvSpPr>
            <a:spLocks noGrp="1"/>
          </p:cNvSpPr>
          <p:nvPr>
            <p:ph type="body" sz="quarter" idx="3" hasCustomPrompt="1"/>
          </p:nvPr>
        </p:nvSpPr>
        <p:spPr>
          <a:xfrm>
            <a:off x="6096000" y="1627200"/>
            <a:ext cx="5462400" cy="366036"/>
          </a:xfrm>
        </p:spPr>
        <p:txBody>
          <a:bodyPr lIns="0" tIns="0" rIns="0" bIns="0" anchor="t">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subhead</a:t>
            </a:r>
          </a:p>
        </p:txBody>
      </p:sp>
      <p:sp>
        <p:nvSpPr>
          <p:cNvPr id="6" name="Content Placeholder 5">
            <a:extLst>
              <a:ext uri="{FF2B5EF4-FFF2-40B4-BE49-F238E27FC236}">
                <a16:creationId xmlns:a16="http://schemas.microsoft.com/office/drawing/2014/main" id="{1AD111F8-2D16-6F43-A5D5-79806BB37745}"/>
              </a:ext>
            </a:extLst>
          </p:cNvPr>
          <p:cNvSpPr>
            <a:spLocks noGrp="1"/>
          </p:cNvSpPr>
          <p:nvPr>
            <p:ph sz="quarter" idx="4" hasCustomPrompt="1"/>
          </p:nvPr>
        </p:nvSpPr>
        <p:spPr>
          <a:xfrm>
            <a:off x="6096000" y="2004791"/>
            <a:ext cx="5462400" cy="3481609"/>
          </a:xfrm>
        </p:spPr>
        <p:txBody>
          <a:bodyPr lIns="0" tIns="0" rIns="0" bIns="0">
            <a:noAutofit/>
          </a:bodyPr>
          <a:lstStyle>
            <a:lvl1pPr marL="180000" indent="-180000">
              <a:defRPr sz="2000"/>
            </a:lvl1pPr>
            <a:lvl2pPr marL="360000" indent="-180000">
              <a:defRPr sz="2000"/>
            </a:lvl2pPr>
            <a:lvl3pPr marL="540000" indent="-180000">
              <a:defRPr sz="2000"/>
            </a:lvl3pPr>
            <a:lvl4pPr marL="720000" indent="-180000">
              <a:defRPr sz="2000"/>
            </a:lvl4pPr>
            <a:lvl5pPr>
              <a:defRPr sz="2000"/>
            </a:lvl5pPr>
          </a:lstStyle>
          <a:p>
            <a:pPr lvl="0"/>
            <a:r>
              <a:rPr lang="en-GB"/>
              <a:t>Click to edit body copy</a:t>
            </a:r>
          </a:p>
          <a:p>
            <a:pPr lvl="1"/>
            <a:r>
              <a:rPr lang="en-GB"/>
              <a:t>Second level</a:t>
            </a:r>
          </a:p>
          <a:p>
            <a:pPr lvl="2"/>
            <a:r>
              <a:rPr lang="en-GB"/>
              <a:t>Third level</a:t>
            </a:r>
          </a:p>
          <a:p>
            <a:pPr lvl="3"/>
            <a:r>
              <a:rPr lang="en-GB"/>
              <a:t>Fourth level</a:t>
            </a:r>
          </a:p>
        </p:txBody>
      </p:sp>
      <p:pic>
        <p:nvPicPr>
          <p:cNvPr id="12" name="Picture 11" descr="A picture containing sitting, computer, table, computer&#10;&#10;Description automatically generated">
            <a:extLst>
              <a:ext uri="{FF2B5EF4-FFF2-40B4-BE49-F238E27FC236}">
                <a16:creationId xmlns:a16="http://schemas.microsoft.com/office/drawing/2014/main" id="{7FF9AF5D-A80A-4C8F-8AD4-8B788BCA0EED}"/>
              </a:ext>
            </a:extLst>
          </p:cNvPr>
          <p:cNvPicPr>
            <a:picLocks noChangeAspect="1"/>
          </p:cNvPicPr>
          <p:nvPr userDrawn="1"/>
        </p:nvPicPr>
        <p:blipFill rotWithShape="1">
          <a:blip r:embed="rId3"/>
          <a:srcRect t="81620"/>
          <a:stretch/>
        </p:blipFill>
        <p:spPr>
          <a:xfrm>
            <a:off x="0" y="5597524"/>
            <a:ext cx="12192000" cy="1260475"/>
          </a:xfrm>
          <a:prstGeom prst="rect">
            <a:avLst/>
          </a:prstGeom>
        </p:spPr>
      </p:pic>
    </p:spTree>
    <p:extLst>
      <p:ext uri="{BB962C8B-B14F-4D97-AF65-F5344CB8AC3E}">
        <p14:creationId xmlns:p14="http://schemas.microsoft.com/office/powerpoint/2010/main" val="13043979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8" name="Picture 7" descr="A picture containing sitting, computer, table, computer&#10;&#10;Description automatically generated">
            <a:extLst>
              <a:ext uri="{FF2B5EF4-FFF2-40B4-BE49-F238E27FC236}">
                <a16:creationId xmlns:a16="http://schemas.microsoft.com/office/drawing/2014/main" id="{3001176F-0E10-744A-92C2-0BFEDD07E45E}"/>
              </a:ext>
            </a:extLst>
          </p:cNvPr>
          <p:cNvPicPr>
            <a:picLocks noChangeAspect="1"/>
          </p:cNvPicPr>
          <p:nvPr/>
        </p:nvPicPr>
        <p:blipFill rotWithShape="1">
          <a:blip r:embed="rId2"/>
          <a:srcRect t="81620"/>
          <a:stretch/>
        </p:blipFill>
        <p:spPr>
          <a:xfrm>
            <a:off x="0" y="5597524"/>
            <a:ext cx="12192000" cy="1260475"/>
          </a:xfrm>
          <a:prstGeom prst="rect">
            <a:avLst/>
          </a:prstGeom>
        </p:spPr>
      </p:pic>
      <p:pic>
        <p:nvPicPr>
          <p:cNvPr id="16" name="Picture 15">
            <a:extLst>
              <a:ext uri="{FF2B5EF4-FFF2-40B4-BE49-F238E27FC236}">
                <a16:creationId xmlns:a16="http://schemas.microsoft.com/office/drawing/2014/main" id="{438A2EEC-904D-864A-81C0-69224F752757}"/>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0193980" y="12700"/>
            <a:ext cx="1985319" cy="911499"/>
          </a:xfrm>
          <a:prstGeom prst="rect">
            <a:avLst/>
          </a:prstGeom>
        </p:spPr>
      </p:pic>
      <p:pic>
        <p:nvPicPr>
          <p:cNvPr id="10" name="Picture 9">
            <a:extLst>
              <a:ext uri="{FF2B5EF4-FFF2-40B4-BE49-F238E27FC236}">
                <a16:creationId xmlns:a16="http://schemas.microsoft.com/office/drawing/2014/main" id="{EA69A915-2943-FD45-908E-DA4FF3608A27}"/>
              </a:ext>
            </a:extLst>
          </p:cNvPr>
          <p:cNvPicPr>
            <a:picLocks noChangeAspect="1"/>
          </p:cNvPicPr>
          <p:nvPr userDrawn="1"/>
        </p:nvPicPr>
        <p:blipFill>
          <a:blip r:embed="rId4"/>
          <a:stretch>
            <a:fillRect/>
          </a:stretch>
        </p:blipFill>
        <p:spPr>
          <a:xfrm>
            <a:off x="351519" y="5200359"/>
            <a:ext cx="2501900" cy="1143000"/>
          </a:xfrm>
          <a:prstGeom prst="rect">
            <a:avLst/>
          </a:prstGeom>
        </p:spPr>
      </p:pic>
      <p:sp>
        <p:nvSpPr>
          <p:cNvPr id="2" name="Title 1">
            <a:extLst>
              <a:ext uri="{FF2B5EF4-FFF2-40B4-BE49-F238E27FC236}">
                <a16:creationId xmlns:a16="http://schemas.microsoft.com/office/drawing/2014/main" id="{07B01B86-9237-1A4E-8C9D-B426DA08A924}"/>
              </a:ext>
            </a:extLst>
          </p:cNvPr>
          <p:cNvSpPr>
            <a:spLocks noGrp="1"/>
          </p:cNvSpPr>
          <p:nvPr>
            <p:ph type="title" hasCustomPrompt="1"/>
          </p:nvPr>
        </p:nvSpPr>
        <p:spPr>
          <a:xfrm>
            <a:off x="627785" y="828000"/>
            <a:ext cx="5095586" cy="633881"/>
          </a:xfrm>
        </p:spPr>
        <p:txBody>
          <a:bodyPr lIns="0" tIns="0" rIns="0" bIns="0" anchor="t">
            <a:noAutofit/>
          </a:bodyPr>
          <a:lstStyle>
            <a:lvl1pPr>
              <a:defRPr sz="4000" b="1"/>
            </a:lvl1pPr>
          </a:lstStyle>
          <a:p>
            <a:r>
              <a:rPr lang="en-GB"/>
              <a:t>Agenda</a:t>
            </a:r>
          </a:p>
        </p:txBody>
      </p:sp>
    </p:spTree>
    <p:extLst>
      <p:ext uri="{BB962C8B-B14F-4D97-AF65-F5344CB8AC3E}">
        <p14:creationId xmlns:p14="http://schemas.microsoft.com/office/powerpoint/2010/main" val="1671711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vider image green">
    <p:spTree>
      <p:nvGrpSpPr>
        <p:cNvPr id="1" name=""/>
        <p:cNvGrpSpPr/>
        <p:nvPr/>
      </p:nvGrpSpPr>
      <p:grpSpPr>
        <a:xfrm>
          <a:off x="0" y="0"/>
          <a:ext cx="0" cy="0"/>
          <a:chOff x="0" y="0"/>
          <a:chExt cx="0" cy="0"/>
        </a:xfrm>
      </p:grpSpPr>
      <p:pic>
        <p:nvPicPr>
          <p:cNvPr id="6" name="Picture 5" descr="A picture containing sitting, computer, table, computer&#10;&#10;Description automatically generated">
            <a:extLst>
              <a:ext uri="{FF2B5EF4-FFF2-40B4-BE49-F238E27FC236}">
                <a16:creationId xmlns:a16="http://schemas.microsoft.com/office/drawing/2014/main" id="{7EA77DEE-B389-C04B-A88D-DCFF77988A31}"/>
              </a:ext>
            </a:extLst>
          </p:cNvPr>
          <p:cNvPicPr>
            <a:picLocks noChangeAspect="1"/>
          </p:cNvPicPr>
          <p:nvPr/>
        </p:nvPicPr>
        <p:blipFill rotWithShape="1">
          <a:blip r:embed="rId2"/>
          <a:srcRect t="81620"/>
          <a:stretch/>
        </p:blipFill>
        <p:spPr>
          <a:xfrm>
            <a:off x="0" y="5597524"/>
            <a:ext cx="12192000" cy="1260475"/>
          </a:xfrm>
          <a:prstGeom prst="rect">
            <a:avLst/>
          </a:prstGeom>
        </p:spPr>
      </p:pic>
      <p:pic>
        <p:nvPicPr>
          <p:cNvPr id="12" name="Picture 11">
            <a:extLst>
              <a:ext uri="{FF2B5EF4-FFF2-40B4-BE49-F238E27FC236}">
                <a16:creationId xmlns:a16="http://schemas.microsoft.com/office/drawing/2014/main" id="{90484B52-FA04-C64E-9CCD-07B26F90F39E}"/>
              </a:ext>
            </a:extLst>
          </p:cNvPr>
          <p:cNvPicPr>
            <a:picLocks noChangeAspect="1"/>
          </p:cNvPicPr>
          <p:nvPr/>
        </p:nvPicPr>
        <p:blipFill>
          <a:blip r:embed="rId3"/>
          <a:stretch>
            <a:fillRect/>
          </a:stretch>
        </p:blipFill>
        <p:spPr>
          <a:xfrm>
            <a:off x="280542" y="4997967"/>
            <a:ext cx="3103332" cy="1417766"/>
          </a:xfrm>
          <a:prstGeom prst="rect">
            <a:avLst/>
          </a:prstGeom>
        </p:spPr>
      </p:pic>
      <p:sp>
        <p:nvSpPr>
          <p:cNvPr id="4" name="Picture Placeholder 15">
            <a:extLst>
              <a:ext uri="{FF2B5EF4-FFF2-40B4-BE49-F238E27FC236}">
                <a16:creationId xmlns:a16="http://schemas.microsoft.com/office/drawing/2014/main" id="{BEEDFE87-1805-A845-B58D-71412E52E312}"/>
              </a:ext>
            </a:extLst>
          </p:cNvPr>
          <p:cNvSpPr>
            <a:spLocks noGrp="1"/>
          </p:cNvSpPr>
          <p:nvPr>
            <p:ph type="pic" sz="quarter" idx="11" hasCustomPrompt="1"/>
          </p:nvPr>
        </p:nvSpPr>
        <p:spPr>
          <a:xfrm>
            <a:off x="203201" y="1903599"/>
            <a:ext cx="11779250" cy="3018168"/>
          </a:xfrm>
          <a:solidFill>
            <a:schemeClr val="bg1">
              <a:lumMod val="95000"/>
            </a:schemeClr>
          </a:solidFill>
        </p:spPr>
        <p:txBody>
          <a:bodyPr anchor="ctr"/>
          <a:lstStyle>
            <a:lvl1pPr algn="ctr">
              <a:buNone/>
              <a:defRPr/>
            </a:lvl1pPr>
          </a:lstStyle>
          <a:p>
            <a:r>
              <a:rPr lang="en-GB"/>
              <a:t>INSERT PICTURE HERE</a:t>
            </a:r>
          </a:p>
        </p:txBody>
      </p:sp>
      <p:sp>
        <p:nvSpPr>
          <p:cNvPr id="9" name="Rectangle 8">
            <a:extLst>
              <a:ext uri="{FF2B5EF4-FFF2-40B4-BE49-F238E27FC236}">
                <a16:creationId xmlns:a16="http://schemas.microsoft.com/office/drawing/2014/main" id="{1DBF2AE8-AB4F-0C45-A187-384606F9F37A}"/>
              </a:ext>
            </a:extLst>
          </p:cNvPr>
          <p:cNvSpPr/>
          <p:nvPr/>
        </p:nvSpPr>
        <p:spPr>
          <a:xfrm>
            <a:off x="203201" y="409575"/>
            <a:ext cx="11779250" cy="1494024"/>
          </a:xfrm>
          <a:prstGeom prst="rect">
            <a:avLst/>
          </a:prstGeom>
          <a:solidFill>
            <a:srgbClr val="4E96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Logo&#10;&#10;Description automatically generated">
            <a:extLst>
              <a:ext uri="{FF2B5EF4-FFF2-40B4-BE49-F238E27FC236}">
                <a16:creationId xmlns:a16="http://schemas.microsoft.com/office/drawing/2014/main" id="{74664680-44B2-3C41-9420-486455B3A1E3}"/>
              </a:ext>
            </a:extLst>
          </p:cNvPr>
          <p:cNvPicPr>
            <a:picLocks noChangeAspect="1"/>
          </p:cNvPicPr>
          <p:nvPr/>
        </p:nvPicPr>
        <p:blipFill>
          <a:blip r:embed="rId4"/>
          <a:stretch>
            <a:fillRect/>
          </a:stretch>
        </p:blipFill>
        <p:spPr>
          <a:xfrm>
            <a:off x="10301285" y="199933"/>
            <a:ext cx="1724317" cy="654142"/>
          </a:xfrm>
          <a:prstGeom prst="rect">
            <a:avLst/>
          </a:prstGeom>
        </p:spPr>
      </p:pic>
      <p:sp>
        <p:nvSpPr>
          <p:cNvPr id="10" name="Title 1">
            <a:extLst>
              <a:ext uri="{FF2B5EF4-FFF2-40B4-BE49-F238E27FC236}">
                <a16:creationId xmlns:a16="http://schemas.microsoft.com/office/drawing/2014/main" id="{92F01E2A-6945-E241-B8EC-8BFC80AFACC9}"/>
              </a:ext>
            </a:extLst>
          </p:cNvPr>
          <p:cNvSpPr>
            <a:spLocks noGrp="1"/>
          </p:cNvSpPr>
          <p:nvPr>
            <p:ph type="title" hasCustomPrompt="1"/>
          </p:nvPr>
        </p:nvSpPr>
        <p:spPr>
          <a:xfrm>
            <a:off x="622800" y="566338"/>
            <a:ext cx="8922639" cy="1200737"/>
          </a:xfrm>
        </p:spPr>
        <p:txBody>
          <a:bodyPr lIns="0" tIns="0" rIns="0" bIns="0" anchor="t">
            <a:noAutofit/>
          </a:bodyPr>
          <a:lstStyle>
            <a:lvl1pPr>
              <a:lnSpc>
                <a:spcPct val="90000"/>
              </a:lnSpc>
              <a:defRPr sz="4800" b="1">
                <a:solidFill>
                  <a:schemeClr val="bg1"/>
                </a:solidFill>
              </a:defRPr>
            </a:lvl1pPr>
          </a:lstStyle>
          <a:p>
            <a:r>
              <a:rPr lang="en-GB"/>
              <a:t>Cover or divider slide</a:t>
            </a:r>
            <a:br>
              <a:rPr lang="en-GB"/>
            </a:br>
            <a:r>
              <a:rPr lang="en-GB"/>
              <a:t>headline here</a:t>
            </a:r>
          </a:p>
        </p:txBody>
      </p:sp>
    </p:spTree>
    <p:extLst>
      <p:ext uri="{BB962C8B-B14F-4D97-AF65-F5344CB8AC3E}">
        <p14:creationId xmlns:p14="http://schemas.microsoft.com/office/powerpoint/2010/main" val="3946243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vider image blue">
    <p:spTree>
      <p:nvGrpSpPr>
        <p:cNvPr id="1" name=""/>
        <p:cNvGrpSpPr/>
        <p:nvPr/>
      </p:nvGrpSpPr>
      <p:grpSpPr>
        <a:xfrm>
          <a:off x="0" y="0"/>
          <a:ext cx="0" cy="0"/>
          <a:chOff x="0" y="0"/>
          <a:chExt cx="0" cy="0"/>
        </a:xfrm>
      </p:grpSpPr>
      <p:pic>
        <p:nvPicPr>
          <p:cNvPr id="6" name="Picture 5" descr="A picture containing sitting, computer, table, computer&#10;&#10;Description automatically generated">
            <a:extLst>
              <a:ext uri="{FF2B5EF4-FFF2-40B4-BE49-F238E27FC236}">
                <a16:creationId xmlns:a16="http://schemas.microsoft.com/office/drawing/2014/main" id="{7EA77DEE-B389-C04B-A88D-DCFF77988A31}"/>
              </a:ext>
            </a:extLst>
          </p:cNvPr>
          <p:cNvPicPr>
            <a:picLocks noChangeAspect="1"/>
          </p:cNvPicPr>
          <p:nvPr/>
        </p:nvPicPr>
        <p:blipFill rotWithShape="1">
          <a:blip r:embed="rId2"/>
          <a:srcRect t="81620"/>
          <a:stretch/>
        </p:blipFill>
        <p:spPr>
          <a:xfrm>
            <a:off x="0" y="5597524"/>
            <a:ext cx="12192000" cy="1260475"/>
          </a:xfrm>
          <a:prstGeom prst="rect">
            <a:avLst/>
          </a:prstGeom>
        </p:spPr>
      </p:pic>
      <p:pic>
        <p:nvPicPr>
          <p:cNvPr id="12" name="Picture 11">
            <a:extLst>
              <a:ext uri="{FF2B5EF4-FFF2-40B4-BE49-F238E27FC236}">
                <a16:creationId xmlns:a16="http://schemas.microsoft.com/office/drawing/2014/main" id="{90484B52-FA04-C64E-9CCD-07B26F90F39E}"/>
              </a:ext>
            </a:extLst>
          </p:cNvPr>
          <p:cNvPicPr>
            <a:picLocks noChangeAspect="1"/>
          </p:cNvPicPr>
          <p:nvPr/>
        </p:nvPicPr>
        <p:blipFill>
          <a:blip r:embed="rId3"/>
          <a:stretch>
            <a:fillRect/>
          </a:stretch>
        </p:blipFill>
        <p:spPr>
          <a:xfrm>
            <a:off x="280542" y="4997967"/>
            <a:ext cx="3103332" cy="1417766"/>
          </a:xfrm>
          <a:prstGeom prst="rect">
            <a:avLst/>
          </a:prstGeom>
        </p:spPr>
      </p:pic>
      <p:sp>
        <p:nvSpPr>
          <p:cNvPr id="4" name="Picture Placeholder 15">
            <a:extLst>
              <a:ext uri="{FF2B5EF4-FFF2-40B4-BE49-F238E27FC236}">
                <a16:creationId xmlns:a16="http://schemas.microsoft.com/office/drawing/2014/main" id="{BEEDFE87-1805-A845-B58D-71412E52E312}"/>
              </a:ext>
            </a:extLst>
          </p:cNvPr>
          <p:cNvSpPr>
            <a:spLocks noGrp="1"/>
          </p:cNvSpPr>
          <p:nvPr>
            <p:ph type="pic" sz="quarter" idx="11" hasCustomPrompt="1"/>
          </p:nvPr>
        </p:nvSpPr>
        <p:spPr>
          <a:xfrm>
            <a:off x="203201" y="1903599"/>
            <a:ext cx="11779250" cy="3018168"/>
          </a:xfrm>
          <a:solidFill>
            <a:schemeClr val="bg1">
              <a:lumMod val="95000"/>
            </a:schemeClr>
          </a:solidFill>
        </p:spPr>
        <p:txBody>
          <a:bodyPr anchor="ctr"/>
          <a:lstStyle>
            <a:lvl1pPr algn="ctr">
              <a:buNone/>
              <a:defRPr/>
            </a:lvl1pPr>
          </a:lstStyle>
          <a:p>
            <a:r>
              <a:rPr lang="en-GB"/>
              <a:t>INSERT PICTURE HERE</a:t>
            </a:r>
          </a:p>
        </p:txBody>
      </p:sp>
      <p:sp>
        <p:nvSpPr>
          <p:cNvPr id="9" name="Rectangle 8">
            <a:extLst>
              <a:ext uri="{FF2B5EF4-FFF2-40B4-BE49-F238E27FC236}">
                <a16:creationId xmlns:a16="http://schemas.microsoft.com/office/drawing/2014/main" id="{1DBF2AE8-AB4F-0C45-A187-384606F9F37A}"/>
              </a:ext>
            </a:extLst>
          </p:cNvPr>
          <p:cNvSpPr/>
          <p:nvPr/>
        </p:nvSpPr>
        <p:spPr>
          <a:xfrm>
            <a:off x="203201" y="409575"/>
            <a:ext cx="11779250" cy="14940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Logo&#10;&#10;Description automatically generated">
            <a:extLst>
              <a:ext uri="{FF2B5EF4-FFF2-40B4-BE49-F238E27FC236}">
                <a16:creationId xmlns:a16="http://schemas.microsoft.com/office/drawing/2014/main" id="{74664680-44B2-3C41-9420-486455B3A1E3}"/>
              </a:ext>
            </a:extLst>
          </p:cNvPr>
          <p:cNvPicPr>
            <a:picLocks noChangeAspect="1"/>
          </p:cNvPicPr>
          <p:nvPr/>
        </p:nvPicPr>
        <p:blipFill>
          <a:blip r:embed="rId4"/>
          <a:stretch>
            <a:fillRect/>
          </a:stretch>
        </p:blipFill>
        <p:spPr>
          <a:xfrm>
            <a:off x="10301285" y="199933"/>
            <a:ext cx="1724317" cy="654142"/>
          </a:xfrm>
          <a:prstGeom prst="rect">
            <a:avLst/>
          </a:prstGeom>
        </p:spPr>
      </p:pic>
      <p:sp>
        <p:nvSpPr>
          <p:cNvPr id="10" name="Title 1">
            <a:extLst>
              <a:ext uri="{FF2B5EF4-FFF2-40B4-BE49-F238E27FC236}">
                <a16:creationId xmlns:a16="http://schemas.microsoft.com/office/drawing/2014/main" id="{92F01E2A-6945-E241-B8EC-8BFC80AFACC9}"/>
              </a:ext>
            </a:extLst>
          </p:cNvPr>
          <p:cNvSpPr>
            <a:spLocks noGrp="1"/>
          </p:cNvSpPr>
          <p:nvPr>
            <p:ph type="title" hasCustomPrompt="1"/>
          </p:nvPr>
        </p:nvSpPr>
        <p:spPr>
          <a:xfrm>
            <a:off x="622800" y="565200"/>
            <a:ext cx="8922639" cy="1200737"/>
          </a:xfrm>
        </p:spPr>
        <p:txBody>
          <a:bodyPr lIns="0" tIns="0" rIns="0" bIns="0" anchor="t">
            <a:noAutofit/>
          </a:bodyPr>
          <a:lstStyle>
            <a:lvl1pPr>
              <a:lnSpc>
                <a:spcPct val="90000"/>
              </a:lnSpc>
              <a:defRPr sz="4800" b="1">
                <a:solidFill>
                  <a:schemeClr val="bg1"/>
                </a:solidFill>
              </a:defRPr>
            </a:lvl1pPr>
          </a:lstStyle>
          <a:p>
            <a:r>
              <a:rPr lang="en-GB"/>
              <a:t>Cover or divider slide</a:t>
            </a:r>
            <a:br>
              <a:rPr lang="en-GB"/>
            </a:br>
            <a:r>
              <a:rPr lang="en-GB"/>
              <a:t>headline here</a:t>
            </a:r>
          </a:p>
        </p:txBody>
      </p:sp>
    </p:spTree>
    <p:extLst>
      <p:ext uri="{BB962C8B-B14F-4D97-AF65-F5344CB8AC3E}">
        <p14:creationId xmlns:p14="http://schemas.microsoft.com/office/powerpoint/2010/main" val="723005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vider image">
    <p:spTree>
      <p:nvGrpSpPr>
        <p:cNvPr id="1" name=""/>
        <p:cNvGrpSpPr/>
        <p:nvPr/>
      </p:nvGrpSpPr>
      <p:grpSpPr>
        <a:xfrm>
          <a:off x="0" y="0"/>
          <a:ext cx="0" cy="0"/>
          <a:chOff x="0" y="0"/>
          <a:chExt cx="0" cy="0"/>
        </a:xfrm>
      </p:grpSpPr>
      <p:pic>
        <p:nvPicPr>
          <p:cNvPr id="6" name="Picture 5" descr="A picture containing sitting, computer, table, computer&#10;&#10;Description automatically generated">
            <a:extLst>
              <a:ext uri="{FF2B5EF4-FFF2-40B4-BE49-F238E27FC236}">
                <a16:creationId xmlns:a16="http://schemas.microsoft.com/office/drawing/2014/main" id="{7EA77DEE-B389-C04B-A88D-DCFF77988A31}"/>
              </a:ext>
            </a:extLst>
          </p:cNvPr>
          <p:cNvPicPr>
            <a:picLocks noChangeAspect="1"/>
          </p:cNvPicPr>
          <p:nvPr/>
        </p:nvPicPr>
        <p:blipFill rotWithShape="1">
          <a:blip r:embed="rId2"/>
          <a:srcRect t="81620"/>
          <a:stretch/>
        </p:blipFill>
        <p:spPr>
          <a:xfrm>
            <a:off x="0" y="5597524"/>
            <a:ext cx="12192000" cy="1260475"/>
          </a:xfrm>
          <a:prstGeom prst="rect">
            <a:avLst/>
          </a:prstGeom>
        </p:spPr>
      </p:pic>
      <p:pic>
        <p:nvPicPr>
          <p:cNvPr id="13" name="Picture 12">
            <a:extLst>
              <a:ext uri="{FF2B5EF4-FFF2-40B4-BE49-F238E27FC236}">
                <a16:creationId xmlns:a16="http://schemas.microsoft.com/office/drawing/2014/main" id="{23018931-E395-7642-8C45-C8095DB3E3DC}"/>
              </a:ext>
            </a:extLst>
          </p:cNvPr>
          <p:cNvPicPr>
            <a:picLocks noChangeAspect="1"/>
          </p:cNvPicPr>
          <p:nvPr/>
        </p:nvPicPr>
        <p:blipFill>
          <a:blip r:embed="rId3"/>
          <a:stretch>
            <a:fillRect/>
          </a:stretch>
        </p:blipFill>
        <p:spPr>
          <a:xfrm>
            <a:off x="280542" y="4997967"/>
            <a:ext cx="3103332" cy="1417766"/>
          </a:xfrm>
          <a:prstGeom prst="rect">
            <a:avLst/>
          </a:prstGeom>
        </p:spPr>
      </p:pic>
      <p:sp>
        <p:nvSpPr>
          <p:cNvPr id="4" name="Picture Placeholder 15">
            <a:extLst>
              <a:ext uri="{FF2B5EF4-FFF2-40B4-BE49-F238E27FC236}">
                <a16:creationId xmlns:a16="http://schemas.microsoft.com/office/drawing/2014/main" id="{BEEDFE87-1805-A845-B58D-71412E52E312}"/>
              </a:ext>
            </a:extLst>
          </p:cNvPr>
          <p:cNvSpPr>
            <a:spLocks noGrp="1"/>
          </p:cNvSpPr>
          <p:nvPr>
            <p:ph type="pic" sz="quarter" idx="11" hasCustomPrompt="1"/>
          </p:nvPr>
        </p:nvSpPr>
        <p:spPr>
          <a:xfrm>
            <a:off x="5232400" y="409576"/>
            <a:ext cx="6750050" cy="4512191"/>
          </a:xfrm>
          <a:solidFill>
            <a:schemeClr val="bg1">
              <a:lumMod val="95000"/>
            </a:schemeClr>
          </a:solidFill>
        </p:spPr>
        <p:txBody>
          <a:bodyPr anchor="ctr"/>
          <a:lstStyle>
            <a:lvl1pPr algn="ctr">
              <a:buNone/>
              <a:defRPr/>
            </a:lvl1pPr>
          </a:lstStyle>
          <a:p>
            <a:r>
              <a:rPr lang="en-GB"/>
              <a:t>INSERT PICTURE HERE</a:t>
            </a:r>
          </a:p>
        </p:txBody>
      </p:sp>
      <p:sp>
        <p:nvSpPr>
          <p:cNvPr id="10" name="Title 1">
            <a:extLst>
              <a:ext uri="{FF2B5EF4-FFF2-40B4-BE49-F238E27FC236}">
                <a16:creationId xmlns:a16="http://schemas.microsoft.com/office/drawing/2014/main" id="{92F01E2A-6945-E241-B8EC-8BFC80AFACC9}"/>
              </a:ext>
            </a:extLst>
          </p:cNvPr>
          <p:cNvSpPr>
            <a:spLocks noGrp="1"/>
          </p:cNvSpPr>
          <p:nvPr>
            <p:ph type="title" hasCustomPrompt="1"/>
          </p:nvPr>
        </p:nvSpPr>
        <p:spPr>
          <a:xfrm>
            <a:off x="622799" y="405433"/>
            <a:ext cx="4501292" cy="1584393"/>
          </a:xfrm>
        </p:spPr>
        <p:txBody>
          <a:bodyPr lIns="0" tIns="0" rIns="0" bIns="0" anchor="t">
            <a:noAutofit/>
          </a:bodyPr>
          <a:lstStyle>
            <a:lvl1pPr>
              <a:lnSpc>
                <a:spcPct val="90000"/>
              </a:lnSpc>
              <a:defRPr sz="4800" b="1">
                <a:solidFill>
                  <a:schemeClr val="tx2"/>
                </a:solidFill>
              </a:defRPr>
            </a:lvl1pPr>
          </a:lstStyle>
          <a:p>
            <a:r>
              <a:rPr lang="en-GB"/>
              <a:t>Cover or divider</a:t>
            </a:r>
            <a:br>
              <a:rPr lang="en-GB"/>
            </a:br>
            <a:r>
              <a:rPr lang="en-GB"/>
              <a:t>headline here</a:t>
            </a:r>
          </a:p>
        </p:txBody>
      </p:sp>
      <p:sp>
        <p:nvSpPr>
          <p:cNvPr id="11" name="Text Placeholder 2">
            <a:extLst>
              <a:ext uri="{FF2B5EF4-FFF2-40B4-BE49-F238E27FC236}">
                <a16:creationId xmlns:a16="http://schemas.microsoft.com/office/drawing/2014/main" id="{F09FC29E-4CB6-FD44-9F3A-35C92F43F20C}"/>
              </a:ext>
            </a:extLst>
          </p:cNvPr>
          <p:cNvSpPr>
            <a:spLocks noGrp="1"/>
          </p:cNvSpPr>
          <p:nvPr>
            <p:ph type="body" idx="1" hasCustomPrompt="1"/>
          </p:nvPr>
        </p:nvSpPr>
        <p:spPr>
          <a:xfrm>
            <a:off x="622800" y="2149593"/>
            <a:ext cx="4471851" cy="2772174"/>
          </a:xfrm>
        </p:spPr>
        <p:txBody>
          <a:bodyPr lIns="0" tIns="0" rIns="0" bIns="0" anchor="t">
            <a:noAutofit/>
          </a:bodyPr>
          <a:lstStyle>
            <a:lvl1pPr marL="0" indent="0">
              <a:spcBef>
                <a:spcPts val="0"/>
              </a:spcBef>
              <a:spcAft>
                <a:spcPts val="400"/>
              </a:spcAft>
              <a:buNone/>
              <a:defRPr sz="2000" b="1">
                <a:solidFill>
                  <a:schemeClr val="tx2"/>
                </a:solidFill>
              </a:defRPr>
            </a:lvl1pPr>
            <a:lvl2pPr marL="204612" indent="0">
              <a:buNone/>
              <a:defRPr sz="895" b="1"/>
            </a:lvl2pPr>
            <a:lvl3pPr marL="409224" indent="0">
              <a:buNone/>
              <a:defRPr sz="806" b="1"/>
            </a:lvl3pPr>
            <a:lvl4pPr marL="613836" indent="0">
              <a:buNone/>
              <a:defRPr sz="716" b="1"/>
            </a:lvl4pPr>
            <a:lvl5pPr marL="818449" indent="0">
              <a:buNone/>
              <a:defRPr sz="716" b="1"/>
            </a:lvl5pPr>
            <a:lvl6pPr marL="1023060" indent="0">
              <a:buNone/>
              <a:defRPr sz="716" b="1"/>
            </a:lvl6pPr>
            <a:lvl7pPr marL="1227673" indent="0">
              <a:buNone/>
              <a:defRPr sz="716" b="1"/>
            </a:lvl7pPr>
            <a:lvl8pPr marL="1432285" indent="0">
              <a:buNone/>
              <a:defRPr sz="716" b="1"/>
            </a:lvl8pPr>
            <a:lvl9pPr marL="1636897" indent="0">
              <a:buNone/>
              <a:defRPr sz="716" b="1"/>
            </a:lvl9pPr>
          </a:lstStyle>
          <a:p>
            <a:pPr lvl="0"/>
            <a:r>
              <a:rPr lang="en-GB"/>
              <a:t>Click to edit subhead</a:t>
            </a:r>
          </a:p>
        </p:txBody>
      </p:sp>
      <p:pic>
        <p:nvPicPr>
          <p:cNvPr id="14" name="Picture 13" descr="Logo&#10;&#10;Description automatically generated">
            <a:extLst>
              <a:ext uri="{FF2B5EF4-FFF2-40B4-BE49-F238E27FC236}">
                <a16:creationId xmlns:a16="http://schemas.microsoft.com/office/drawing/2014/main" id="{815D317E-08FF-5847-9A4D-9569B259AA45}"/>
              </a:ext>
            </a:extLst>
          </p:cNvPr>
          <p:cNvPicPr>
            <a:picLocks noChangeAspect="1"/>
          </p:cNvPicPr>
          <p:nvPr/>
        </p:nvPicPr>
        <p:blipFill>
          <a:blip r:embed="rId4"/>
          <a:stretch>
            <a:fillRect/>
          </a:stretch>
        </p:blipFill>
        <p:spPr>
          <a:xfrm>
            <a:off x="10301285" y="199933"/>
            <a:ext cx="1724317" cy="654142"/>
          </a:xfrm>
          <a:prstGeom prst="rect">
            <a:avLst/>
          </a:prstGeom>
        </p:spPr>
      </p:pic>
    </p:spTree>
    <p:extLst>
      <p:ext uri="{BB962C8B-B14F-4D97-AF65-F5344CB8AC3E}">
        <p14:creationId xmlns:p14="http://schemas.microsoft.com/office/powerpoint/2010/main" val="2344697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divider image">
    <p:spTree>
      <p:nvGrpSpPr>
        <p:cNvPr id="1" name=""/>
        <p:cNvGrpSpPr/>
        <p:nvPr/>
      </p:nvGrpSpPr>
      <p:grpSpPr>
        <a:xfrm>
          <a:off x="0" y="0"/>
          <a:ext cx="0" cy="0"/>
          <a:chOff x="0" y="0"/>
          <a:chExt cx="0" cy="0"/>
        </a:xfrm>
      </p:grpSpPr>
      <p:pic>
        <p:nvPicPr>
          <p:cNvPr id="6" name="Picture 5" descr="A picture containing sitting, computer, table, computer&#10;&#10;Description automatically generated">
            <a:extLst>
              <a:ext uri="{FF2B5EF4-FFF2-40B4-BE49-F238E27FC236}">
                <a16:creationId xmlns:a16="http://schemas.microsoft.com/office/drawing/2014/main" id="{7EA77DEE-B389-C04B-A88D-DCFF77988A31}"/>
              </a:ext>
            </a:extLst>
          </p:cNvPr>
          <p:cNvPicPr>
            <a:picLocks noChangeAspect="1"/>
          </p:cNvPicPr>
          <p:nvPr/>
        </p:nvPicPr>
        <p:blipFill rotWithShape="1">
          <a:blip r:embed="rId2"/>
          <a:srcRect t="81620"/>
          <a:stretch/>
        </p:blipFill>
        <p:spPr>
          <a:xfrm>
            <a:off x="0" y="5597524"/>
            <a:ext cx="12192000" cy="1260475"/>
          </a:xfrm>
          <a:prstGeom prst="rect">
            <a:avLst/>
          </a:prstGeom>
        </p:spPr>
      </p:pic>
      <p:pic>
        <p:nvPicPr>
          <p:cNvPr id="13" name="Picture 12">
            <a:extLst>
              <a:ext uri="{FF2B5EF4-FFF2-40B4-BE49-F238E27FC236}">
                <a16:creationId xmlns:a16="http://schemas.microsoft.com/office/drawing/2014/main" id="{23018931-E395-7642-8C45-C8095DB3E3DC}"/>
              </a:ext>
            </a:extLst>
          </p:cNvPr>
          <p:cNvPicPr>
            <a:picLocks noChangeAspect="1"/>
          </p:cNvPicPr>
          <p:nvPr/>
        </p:nvPicPr>
        <p:blipFill>
          <a:blip r:embed="rId3"/>
          <a:stretch>
            <a:fillRect/>
          </a:stretch>
        </p:blipFill>
        <p:spPr>
          <a:xfrm>
            <a:off x="280542" y="4997967"/>
            <a:ext cx="3103332" cy="1417766"/>
          </a:xfrm>
          <a:prstGeom prst="rect">
            <a:avLst/>
          </a:prstGeom>
        </p:spPr>
      </p:pic>
      <p:sp>
        <p:nvSpPr>
          <p:cNvPr id="4" name="Picture Placeholder 15">
            <a:extLst>
              <a:ext uri="{FF2B5EF4-FFF2-40B4-BE49-F238E27FC236}">
                <a16:creationId xmlns:a16="http://schemas.microsoft.com/office/drawing/2014/main" id="{BEEDFE87-1805-A845-B58D-71412E52E312}"/>
              </a:ext>
            </a:extLst>
          </p:cNvPr>
          <p:cNvSpPr>
            <a:spLocks noGrp="1"/>
          </p:cNvSpPr>
          <p:nvPr>
            <p:ph type="pic" sz="quarter" idx="11" hasCustomPrompt="1"/>
          </p:nvPr>
        </p:nvSpPr>
        <p:spPr>
          <a:xfrm>
            <a:off x="5232400" y="409576"/>
            <a:ext cx="6750050" cy="4512191"/>
          </a:xfrm>
          <a:solidFill>
            <a:schemeClr val="bg1">
              <a:lumMod val="95000"/>
            </a:schemeClr>
          </a:solidFill>
        </p:spPr>
        <p:txBody>
          <a:bodyPr anchor="ctr"/>
          <a:lstStyle>
            <a:lvl1pPr algn="ctr">
              <a:buNone/>
              <a:defRPr/>
            </a:lvl1pPr>
          </a:lstStyle>
          <a:p>
            <a:r>
              <a:rPr lang="en-GB"/>
              <a:t>INSERT PICTURE HERE</a:t>
            </a:r>
          </a:p>
        </p:txBody>
      </p:sp>
      <p:sp>
        <p:nvSpPr>
          <p:cNvPr id="10" name="Title 1">
            <a:extLst>
              <a:ext uri="{FF2B5EF4-FFF2-40B4-BE49-F238E27FC236}">
                <a16:creationId xmlns:a16="http://schemas.microsoft.com/office/drawing/2014/main" id="{92F01E2A-6945-E241-B8EC-8BFC80AFACC9}"/>
              </a:ext>
            </a:extLst>
          </p:cNvPr>
          <p:cNvSpPr>
            <a:spLocks noGrp="1"/>
          </p:cNvSpPr>
          <p:nvPr>
            <p:ph type="title" hasCustomPrompt="1"/>
          </p:nvPr>
        </p:nvSpPr>
        <p:spPr>
          <a:xfrm>
            <a:off x="622799" y="405433"/>
            <a:ext cx="4501292" cy="1584393"/>
          </a:xfrm>
        </p:spPr>
        <p:txBody>
          <a:bodyPr lIns="0" tIns="0" rIns="0" bIns="0" anchor="t">
            <a:noAutofit/>
          </a:bodyPr>
          <a:lstStyle>
            <a:lvl1pPr>
              <a:lnSpc>
                <a:spcPct val="90000"/>
              </a:lnSpc>
              <a:defRPr sz="4800" b="1" baseline="0">
                <a:solidFill>
                  <a:schemeClr val="tx1"/>
                </a:solidFill>
              </a:defRPr>
            </a:lvl1pPr>
          </a:lstStyle>
          <a:p>
            <a:r>
              <a:rPr lang="en-GB"/>
              <a:t>Cover or divider</a:t>
            </a:r>
            <a:br>
              <a:rPr lang="en-GB"/>
            </a:br>
            <a:r>
              <a:rPr lang="en-GB"/>
              <a:t>headline here</a:t>
            </a:r>
          </a:p>
        </p:txBody>
      </p:sp>
      <p:sp>
        <p:nvSpPr>
          <p:cNvPr id="11" name="Text Placeholder 2">
            <a:extLst>
              <a:ext uri="{FF2B5EF4-FFF2-40B4-BE49-F238E27FC236}">
                <a16:creationId xmlns:a16="http://schemas.microsoft.com/office/drawing/2014/main" id="{F09FC29E-4CB6-FD44-9F3A-35C92F43F20C}"/>
              </a:ext>
            </a:extLst>
          </p:cNvPr>
          <p:cNvSpPr>
            <a:spLocks noGrp="1"/>
          </p:cNvSpPr>
          <p:nvPr>
            <p:ph type="body" idx="1" hasCustomPrompt="1"/>
          </p:nvPr>
        </p:nvSpPr>
        <p:spPr>
          <a:xfrm>
            <a:off x="622800" y="2149593"/>
            <a:ext cx="4471851" cy="2772174"/>
          </a:xfrm>
        </p:spPr>
        <p:txBody>
          <a:bodyPr lIns="0" tIns="0" rIns="0" bIns="0" anchor="t">
            <a:noAutofit/>
          </a:bodyPr>
          <a:lstStyle>
            <a:lvl1pPr marL="0" indent="0">
              <a:spcBef>
                <a:spcPts val="0"/>
              </a:spcBef>
              <a:spcAft>
                <a:spcPts val="400"/>
              </a:spcAft>
              <a:buNone/>
              <a:defRPr sz="2000" b="1">
                <a:solidFill>
                  <a:schemeClr val="tx1"/>
                </a:solidFill>
              </a:defRPr>
            </a:lvl1pPr>
            <a:lvl2pPr marL="204612" indent="0">
              <a:buNone/>
              <a:defRPr sz="895" b="1"/>
            </a:lvl2pPr>
            <a:lvl3pPr marL="409224" indent="0">
              <a:buNone/>
              <a:defRPr sz="806" b="1"/>
            </a:lvl3pPr>
            <a:lvl4pPr marL="613836" indent="0">
              <a:buNone/>
              <a:defRPr sz="716" b="1"/>
            </a:lvl4pPr>
            <a:lvl5pPr marL="818449" indent="0">
              <a:buNone/>
              <a:defRPr sz="716" b="1"/>
            </a:lvl5pPr>
            <a:lvl6pPr marL="1023060" indent="0">
              <a:buNone/>
              <a:defRPr sz="716" b="1"/>
            </a:lvl6pPr>
            <a:lvl7pPr marL="1227673" indent="0">
              <a:buNone/>
              <a:defRPr sz="716" b="1"/>
            </a:lvl7pPr>
            <a:lvl8pPr marL="1432285" indent="0">
              <a:buNone/>
              <a:defRPr sz="716" b="1"/>
            </a:lvl8pPr>
            <a:lvl9pPr marL="1636897" indent="0">
              <a:buNone/>
              <a:defRPr sz="716" b="1"/>
            </a:lvl9pPr>
          </a:lstStyle>
          <a:p>
            <a:pPr lvl="0"/>
            <a:r>
              <a:rPr lang="en-GB"/>
              <a:t>Click to edit subhead</a:t>
            </a:r>
          </a:p>
        </p:txBody>
      </p:sp>
      <p:pic>
        <p:nvPicPr>
          <p:cNvPr id="14" name="Picture 13" descr="Logo&#10;&#10;Description automatically generated">
            <a:extLst>
              <a:ext uri="{FF2B5EF4-FFF2-40B4-BE49-F238E27FC236}">
                <a16:creationId xmlns:a16="http://schemas.microsoft.com/office/drawing/2014/main" id="{815D317E-08FF-5847-9A4D-9569B259AA45}"/>
              </a:ext>
            </a:extLst>
          </p:cNvPr>
          <p:cNvPicPr>
            <a:picLocks noChangeAspect="1"/>
          </p:cNvPicPr>
          <p:nvPr/>
        </p:nvPicPr>
        <p:blipFill>
          <a:blip r:embed="rId4"/>
          <a:stretch>
            <a:fillRect/>
          </a:stretch>
        </p:blipFill>
        <p:spPr>
          <a:xfrm>
            <a:off x="10301285" y="199933"/>
            <a:ext cx="1724317" cy="654142"/>
          </a:xfrm>
          <a:prstGeom prst="rect">
            <a:avLst/>
          </a:prstGeom>
        </p:spPr>
      </p:pic>
    </p:spTree>
    <p:extLst>
      <p:ext uri="{BB962C8B-B14F-4D97-AF65-F5344CB8AC3E}">
        <p14:creationId xmlns:p14="http://schemas.microsoft.com/office/powerpoint/2010/main" val="1372023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ivider green">
    <p:bg>
      <p:bgPr>
        <a:solidFill>
          <a:schemeClr val="tx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55AB25A-09CC-194D-B520-387CBF0C5335}"/>
              </a:ext>
            </a:extLst>
          </p:cNvPr>
          <p:cNvPicPr>
            <a:picLocks noChangeAspect="1"/>
          </p:cNvPicPr>
          <p:nvPr/>
        </p:nvPicPr>
        <p:blipFill>
          <a:blip r:embed="rId2"/>
          <a:srcRect/>
          <a:stretch/>
        </p:blipFill>
        <p:spPr>
          <a:xfrm>
            <a:off x="0" y="0"/>
            <a:ext cx="12192000" cy="6858000"/>
          </a:xfrm>
          <a:prstGeom prst="rect">
            <a:avLst/>
          </a:prstGeom>
          <a:noFill/>
        </p:spPr>
      </p:pic>
      <p:pic>
        <p:nvPicPr>
          <p:cNvPr id="11" name="Picture 10">
            <a:extLst>
              <a:ext uri="{FF2B5EF4-FFF2-40B4-BE49-F238E27FC236}">
                <a16:creationId xmlns:a16="http://schemas.microsoft.com/office/drawing/2014/main" id="{E27B7A06-AC7C-2B4D-A7B6-0EBBA1377C0D}"/>
              </a:ext>
            </a:extLst>
          </p:cNvPr>
          <p:cNvPicPr>
            <a:picLocks noChangeAspect="1"/>
          </p:cNvPicPr>
          <p:nvPr/>
        </p:nvPicPr>
        <p:blipFill>
          <a:blip r:embed="rId3"/>
          <a:stretch>
            <a:fillRect/>
          </a:stretch>
        </p:blipFill>
        <p:spPr>
          <a:xfrm>
            <a:off x="571849" y="5619695"/>
            <a:ext cx="2535428" cy="996061"/>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A96022D6-4245-7C4C-9C18-CC997A7468B8}"/>
              </a:ext>
            </a:extLst>
          </p:cNvPr>
          <p:cNvPicPr>
            <a:picLocks noChangeAspect="1"/>
          </p:cNvPicPr>
          <p:nvPr/>
        </p:nvPicPr>
        <p:blipFill>
          <a:blip r:embed="rId4"/>
          <a:stretch>
            <a:fillRect/>
          </a:stretch>
        </p:blipFill>
        <p:spPr>
          <a:xfrm>
            <a:off x="10393201" y="193975"/>
            <a:ext cx="1633700" cy="613621"/>
          </a:xfrm>
          <a:prstGeom prst="rect">
            <a:avLst/>
          </a:prstGeom>
        </p:spPr>
      </p:pic>
      <p:sp>
        <p:nvSpPr>
          <p:cNvPr id="12" name="Text Placeholder 2">
            <a:extLst>
              <a:ext uri="{FF2B5EF4-FFF2-40B4-BE49-F238E27FC236}">
                <a16:creationId xmlns:a16="http://schemas.microsoft.com/office/drawing/2014/main" id="{073B835A-1772-4B47-B93A-D70B61BA8027}"/>
              </a:ext>
            </a:extLst>
          </p:cNvPr>
          <p:cNvSpPr>
            <a:spLocks noGrp="1"/>
          </p:cNvSpPr>
          <p:nvPr>
            <p:ph type="body" idx="1" hasCustomPrompt="1"/>
          </p:nvPr>
        </p:nvSpPr>
        <p:spPr>
          <a:xfrm>
            <a:off x="622800" y="2740143"/>
            <a:ext cx="5462400" cy="1965672"/>
          </a:xfrm>
        </p:spPr>
        <p:txBody>
          <a:bodyPr lIns="0" tIns="0" rIns="0" bIns="0" anchor="t">
            <a:noAutofit/>
          </a:bodyPr>
          <a:lstStyle>
            <a:lvl1pPr marL="0" indent="0">
              <a:spcBef>
                <a:spcPts val="0"/>
              </a:spcBef>
              <a:spcAft>
                <a:spcPts val="400"/>
              </a:spcAft>
              <a:buNone/>
              <a:defRPr sz="2000" b="1">
                <a:solidFill>
                  <a:schemeClr val="bg1"/>
                </a:solidFill>
              </a:defRPr>
            </a:lvl1pPr>
            <a:lvl2pPr marL="204612" indent="0">
              <a:buNone/>
              <a:defRPr sz="895" b="1"/>
            </a:lvl2pPr>
            <a:lvl3pPr marL="409224" indent="0">
              <a:buNone/>
              <a:defRPr sz="806" b="1"/>
            </a:lvl3pPr>
            <a:lvl4pPr marL="613836" indent="0">
              <a:buNone/>
              <a:defRPr sz="716" b="1"/>
            </a:lvl4pPr>
            <a:lvl5pPr marL="818449" indent="0">
              <a:buNone/>
              <a:defRPr sz="716" b="1"/>
            </a:lvl5pPr>
            <a:lvl6pPr marL="1023060" indent="0">
              <a:buNone/>
              <a:defRPr sz="716" b="1"/>
            </a:lvl6pPr>
            <a:lvl7pPr marL="1227673" indent="0">
              <a:buNone/>
              <a:defRPr sz="716" b="1"/>
            </a:lvl7pPr>
            <a:lvl8pPr marL="1432285" indent="0">
              <a:buNone/>
              <a:defRPr sz="716" b="1"/>
            </a:lvl8pPr>
            <a:lvl9pPr marL="1636897" indent="0">
              <a:buNone/>
              <a:defRPr sz="716" b="1"/>
            </a:lvl9pPr>
          </a:lstStyle>
          <a:p>
            <a:pPr lvl="0"/>
            <a:r>
              <a:rPr lang="en-GB"/>
              <a:t>Click to edit subhead</a:t>
            </a:r>
          </a:p>
        </p:txBody>
      </p:sp>
      <p:sp>
        <p:nvSpPr>
          <p:cNvPr id="2" name="Title 1">
            <a:extLst>
              <a:ext uri="{FF2B5EF4-FFF2-40B4-BE49-F238E27FC236}">
                <a16:creationId xmlns:a16="http://schemas.microsoft.com/office/drawing/2014/main" id="{02C1E204-207D-FE48-92F8-37065A5F5D37}"/>
              </a:ext>
            </a:extLst>
          </p:cNvPr>
          <p:cNvSpPr>
            <a:spLocks noGrp="1"/>
          </p:cNvSpPr>
          <p:nvPr>
            <p:ph type="title" hasCustomPrompt="1"/>
          </p:nvPr>
        </p:nvSpPr>
        <p:spPr>
          <a:xfrm>
            <a:off x="622800" y="1152939"/>
            <a:ext cx="9013080" cy="1479826"/>
          </a:xfrm>
        </p:spPr>
        <p:txBody>
          <a:bodyPr lIns="0" tIns="0" rIns="0" bIns="0" anchor="t">
            <a:noAutofit/>
          </a:bodyPr>
          <a:lstStyle>
            <a:lvl1pPr>
              <a:lnSpc>
                <a:spcPct val="90000"/>
              </a:lnSpc>
              <a:defRPr sz="4800" b="1">
                <a:solidFill>
                  <a:schemeClr val="bg1"/>
                </a:solidFill>
              </a:defRPr>
            </a:lvl1pPr>
          </a:lstStyle>
          <a:p>
            <a:r>
              <a:rPr lang="en-GB"/>
              <a:t>Divider slide</a:t>
            </a:r>
            <a:br>
              <a:rPr lang="en-GB"/>
            </a:br>
            <a:r>
              <a:rPr lang="en-GB"/>
              <a:t>headline here</a:t>
            </a:r>
          </a:p>
        </p:txBody>
      </p:sp>
    </p:spTree>
    <p:extLst>
      <p:ext uri="{BB962C8B-B14F-4D97-AF65-F5344CB8AC3E}">
        <p14:creationId xmlns:p14="http://schemas.microsoft.com/office/powerpoint/2010/main" val="26875229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9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vider blu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B9CCBC-543B-F341-9D6B-C2AB97944BE6}"/>
              </a:ext>
            </a:extLst>
          </p:cNvPr>
          <p:cNvPicPr>
            <a:picLocks noChangeAspect="1"/>
          </p:cNvPicPr>
          <p:nvPr/>
        </p:nvPicPr>
        <p:blipFill>
          <a:blip r:embed="rId2"/>
          <a:srcRect/>
          <a:stretch/>
        </p:blipFill>
        <p:spPr>
          <a:xfrm>
            <a:off x="0" y="0"/>
            <a:ext cx="12192000" cy="6858000"/>
          </a:xfrm>
          <a:prstGeom prst="rect">
            <a:avLst/>
          </a:prstGeom>
          <a:solidFill>
            <a:schemeClr val="tx1"/>
          </a:solidFill>
        </p:spPr>
      </p:pic>
      <p:pic>
        <p:nvPicPr>
          <p:cNvPr id="8" name="Picture 7">
            <a:extLst>
              <a:ext uri="{FF2B5EF4-FFF2-40B4-BE49-F238E27FC236}">
                <a16:creationId xmlns:a16="http://schemas.microsoft.com/office/drawing/2014/main" id="{E43CCECB-A929-A141-A2E3-7403BC1908B9}"/>
              </a:ext>
            </a:extLst>
          </p:cNvPr>
          <p:cNvPicPr>
            <a:picLocks noChangeAspect="1"/>
          </p:cNvPicPr>
          <p:nvPr/>
        </p:nvPicPr>
        <p:blipFill>
          <a:blip r:embed="rId3"/>
          <a:stretch>
            <a:fillRect/>
          </a:stretch>
        </p:blipFill>
        <p:spPr>
          <a:xfrm>
            <a:off x="571849" y="5619695"/>
            <a:ext cx="2535428" cy="996061"/>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22BD3A6C-D8F3-BF43-A49B-35CBCBC89470}"/>
              </a:ext>
            </a:extLst>
          </p:cNvPr>
          <p:cNvPicPr>
            <a:picLocks noChangeAspect="1"/>
          </p:cNvPicPr>
          <p:nvPr/>
        </p:nvPicPr>
        <p:blipFill>
          <a:blip r:embed="rId4"/>
          <a:stretch>
            <a:fillRect/>
          </a:stretch>
        </p:blipFill>
        <p:spPr>
          <a:xfrm>
            <a:off x="10393201" y="193975"/>
            <a:ext cx="1633700" cy="613621"/>
          </a:xfrm>
          <a:prstGeom prst="rect">
            <a:avLst/>
          </a:prstGeom>
        </p:spPr>
      </p:pic>
      <p:sp>
        <p:nvSpPr>
          <p:cNvPr id="10" name="Text Placeholder 2">
            <a:extLst>
              <a:ext uri="{FF2B5EF4-FFF2-40B4-BE49-F238E27FC236}">
                <a16:creationId xmlns:a16="http://schemas.microsoft.com/office/drawing/2014/main" id="{8E5CF287-343F-C948-B879-55BCF90FD6FF}"/>
              </a:ext>
            </a:extLst>
          </p:cNvPr>
          <p:cNvSpPr>
            <a:spLocks noGrp="1"/>
          </p:cNvSpPr>
          <p:nvPr>
            <p:ph type="body" idx="1" hasCustomPrompt="1"/>
          </p:nvPr>
        </p:nvSpPr>
        <p:spPr>
          <a:xfrm>
            <a:off x="622800" y="2740143"/>
            <a:ext cx="5462400" cy="1965672"/>
          </a:xfrm>
        </p:spPr>
        <p:txBody>
          <a:bodyPr lIns="0" tIns="0" rIns="0" bIns="0" anchor="t">
            <a:noAutofit/>
          </a:bodyPr>
          <a:lstStyle>
            <a:lvl1pPr marL="0" indent="0">
              <a:spcBef>
                <a:spcPts val="0"/>
              </a:spcBef>
              <a:spcAft>
                <a:spcPts val="400"/>
              </a:spcAft>
              <a:buNone/>
              <a:defRPr sz="2000" b="1">
                <a:solidFill>
                  <a:schemeClr val="bg1"/>
                </a:solidFill>
              </a:defRPr>
            </a:lvl1pPr>
            <a:lvl2pPr marL="204612" indent="0">
              <a:buNone/>
              <a:defRPr sz="895" b="1"/>
            </a:lvl2pPr>
            <a:lvl3pPr marL="409224" indent="0">
              <a:buNone/>
              <a:defRPr sz="806" b="1"/>
            </a:lvl3pPr>
            <a:lvl4pPr marL="613836" indent="0">
              <a:buNone/>
              <a:defRPr sz="716" b="1"/>
            </a:lvl4pPr>
            <a:lvl5pPr marL="818449" indent="0">
              <a:buNone/>
              <a:defRPr sz="716" b="1"/>
            </a:lvl5pPr>
            <a:lvl6pPr marL="1023060" indent="0">
              <a:buNone/>
              <a:defRPr sz="716" b="1"/>
            </a:lvl6pPr>
            <a:lvl7pPr marL="1227673" indent="0">
              <a:buNone/>
              <a:defRPr sz="716" b="1"/>
            </a:lvl7pPr>
            <a:lvl8pPr marL="1432285" indent="0">
              <a:buNone/>
              <a:defRPr sz="716" b="1"/>
            </a:lvl8pPr>
            <a:lvl9pPr marL="1636897" indent="0">
              <a:buNone/>
              <a:defRPr sz="716" b="1"/>
            </a:lvl9pPr>
          </a:lstStyle>
          <a:p>
            <a:pPr lvl="0"/>
            <a:r>
              <a:rPr lang="en-GB"/>
              <a:t>Click to edit subhead</a:t>
            </a:r>
          </a:p>
        </p:txBody>
      </p:sp>
      <p:sp>
        <p:nvSpPr>
          <p:cNvPr id="7" name="Title 1">
            <a:extLst>
              <a:ext uri="{FF2B5EF4-FFF2-40B4-BE49-F238E27FC236}">
                <a16:creationId xmlns:a16="http://schemas.microsoft.com/office/drawing/2014/main" id="{851AFC9F-44DC-2D4F-8CC5-68857F189D9B}"/>
              </a:ext>
            </a:extLst>
          </p:cNvPr>
          <p:cNvSpPr>
            <a:spLocks noGrp="1"/>
          </p:cNvSpPr>
          <p:nvPr>
            <p:ph type="title" hasCustomPrompt="1"/>
          </p:nvPr>
        </p:nvSpPr>
        <p:spPr>
          <a:xfrm>
            <a:off x="622800" y="1152939"/>
            <a:ext cx="9013080" cy="1479826"/>
          </a:xfrm>
        </p:spPr>
        <p:txBody>
          <a:bodyPr lIns="0" tIns="0" rIns="0" bIns="0" anchor="t">
            <a:noAutofit/>
          </a:bodyPr>
          <a:lstStyle>
            <a:lvl1pPr>
              <a:lnSpc>
                <a:spcPct val="90000"/>
              </a:lnSpc>
              <a:defRPr sz="4800" b="1">
                <a:solidFill>
                  <a:schemeClr val="bg1"/>
                </a:solidFill>
              </a:defRPr>
            </a:lvl1pPr>
          </a:lstStyle>
          <a:p>
            <a:r>
              <a:rPr lang="en-GB"/>
              <a:t>Divider slide</a:t>
            </a:r>
            <a:br>
              <a:rPr lang="en-GB"/>
            </a:br>
            <a:r>
              <a:rPr lang="en-GB"/>
              <a:t>headline here</a:t>
            </a:r>
          </a:p>
        </p:txBody>
      </p:sp>
    </p:spTree>
    <p:extLst>
      <p:ext uri="{BB962C8B-B14F-4D97-AF65-F5344CB8AC3E}">
        <p14:creationId xmlns:p14="http://schemas.microsoft.com/office/powerpoint/2010/main" val="33485597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9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ivider shaped image green">
    <p:bg>
      <p:bgPr>
        <a:solidFill>
          <a:schemeClr val="tx2"/>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7D4AD15-9414-2947-AD2A-904F4DF71EBF}"/>
              </a:ext>
            </a:extLst>
          </p:cNvPr>
          <p:cNvPicPr>
            <a:picLocks noChangeAspect="1"/>
          </p:cNvPicPr>
          <p:nvPr/>
        </p:nvPicPr>
        <p:blipFill>
          <a:blip r:embed="rId2"/>
          <a:stretch>
            <a:fillRect/>
          </a:stretch>
        </p:blipFill>
        <p:spPr>
          <a:xfrm>
            <a:off x="571849" y="5619695"/>
            <a:ext cx="2535428" cy="996061"/>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50C0145A-15B7-3445-B911-B9E52CF2C4D8}"/>
              </a:ext>
            </a:extLst>
          </p:cNvPr>
          <p:cNvPicPr>
            <a:picLocks noChangeAspect="1"/>
          </p:cNvPicPr>
          <p:nvPr userDrawn="1"/>
        </p:nvPicPr>
        <p:blipFill>
          <a:blip r:embed="rId3"/>
          <a:stretch>
            <a:fillRect/>
          </a:stretch>
        </p:blipFill>
        <p:spPr>
          <a:xfrm>
            <a:off x="10405069" y="203108"/>
            <a:ext cx="1618655" cy="625567"/>
          </a:xfrm>
          <a:prstGeom prst="rect">
            <a:avLst/>
          </a:prstGeom>
        </p:spPr>
      </p:pic>
      <p:sp>
        <p:nvSpPr>
          <p:cNvPr id="11" name="Picture Placeholder 15">
            <a:extLst>
              <a:ext uri="{FF2B5EF4-FFF2-40B4-BE49-F238E27FC236}">
                <a16:creationId xmlns:a16="http://schemas.microsoft.com/office/drawing/2014/main" id="{23538D5B-716F-3044-AB2B-D914CB652435}"/>
              </a:ext>
            </a:extLst>
          </p:cNvPr>
          <p:cNvSpPr>
            <a:spLocks noGrp="1"/>
          </p:cNvSpPr>
          <p:nvPr>
            <p:ph type="pic" sz="quarter" idx="11" hasCustomPrompt="1"/>
          </p:nvPr>
        </p:nvSpPr>
        <p:spPr>
          <a:xfrm>
            <a:off x="3736428" y="409574"/>
            <a:ext cx="8246021" cy="6038851"/>
          </a:xfrm>
          <a:custGeom>
            <a:avLst/>
            <a:gdLst>
              <a:gd name="connsiteX0" fmla="*/ 0 w 6409339"/>
              <a:gd name="connsiteY0" fmla="*/ 0 h 6038851"/>
              <a:gd name="connsiteX1" fmla="*/ 6409339 w 6409339"/>
              <a:gd name="connsiteY1" fmla="*/ 0 h 6038851"/>
              <a:gd name="connsiteX2" fmla="*/ 6409339 w 6409339"/>
              <a:gd name="connsiteY2" fmla="*/ 6038851 h 6038851"/>
              <a:gd name="connsiteX3" fmla="*/ 0 w 6409339"/>
              <a:gd name="connsiteY3" fmla="*/ 6038851 h 6038851"/>
              <a:gd name="connsiteX4" fmla="*/ 0 w 6409339"/>
              <a:gd name="connsiteY4" fmla="*/ 0 h 6038851"/>
              <a:gd name="connsiteX0" fmla="*/ 7882 w 6417221"/>
              <a:gd name="connsiteY0" fmla="*/ 0 h 6038851"/>
              <a:gd name="connsiteX1" fmla="*/ 6417221 w 6417221"/>
              <a:gd name="connsiteY1" fmla="*/ 0 h 6038851"/>
              <a:gd name="connsiteX2" fmla="*/ 6417221 w 6417221"/>
              <a:gd name="connsiteY2" fmla="*/ 6038851 h 6038851"/>
              <a:gd name="connsiteX3" fmla="*/ 7882 w 6417221"/>
              <a:gd name="connsiteY3" fmla="*/ 6038851 h 6038851"/>
              <a:gd name="connsiteX4" fmla="*/ 0 w 6417221"/>
              <a:gd name="connsiteY4" fmla="*/ 1474405 h 6038851"/>
              <a:gd name="connsiteX5" fmla="*/ 7882 w 6417221"/>
              <a:gd name="connsiteY5" fmla="*/ 0 h 6038851"/>
              <a:gd name="connsiteX0" fmla="*/ 1836684 w 8246023"/>
              <a:gd name="connsiteY0" fmla="*/ 0 h 6038851"/>
              <a:gd name="connsiteX1" fmla="*/ 8246023 w 8246023"/>
              <a:gd name="connsiteY1" fmla="*/ 0 h 6038851"/>
              <a:gd name="connsiteX2" fmla="*/ 8246023 w 8246023"/>
              <a:gd name="connsiteY2" fmla="*/ 6038851 h 6038851"/>
              <a:gd name="connsiteX3" fmla="*/ 2 w 8246023"/>
              <a:gd name="connsiteY3" fmla="*/ 6038851 h 6038851"/>
              <a:gd name="connsiteX4" fmla="*/ 1828802 w 8246023"/>
              <a:gd name="connsiteY4" fmla="*/ 1474405 h 6038851"/>
              <a:gd name="connsiteX5" fmla="*/ 1836684 w 8246023"/>
              <a:gd name="connsiteY5" fmla="*/ 0 h 6038851"/>
              <a:gd name="connsiteX0" fmla="*/ 2027586 w 8436925"/>
              <a:gd name="connsiteY0" fmla="*/ 0 h 6382237"/>
              <a:gd name="connsiteX1" fmla="*/ 8436925 w 8436925"/>
              <a:gd name="connsiteY1" fmla="*/ 0 h 6382237"/>
              <a:gd name="connsiteX2" fmla="*/ 8436925 w 8436925"/>
              <a:gd name="connsiteY2" fmla="*/ 6038851 h 6382237"/>
              <a:gd name="connsiteX3" fmla="*/ 190904 w 8436925"/>
              <a:gd name="connsiteY3" fmla="*/ 6038851 h 6382237"/>
              <a:gd name="connsiteX4" fmla="*/ 2019704 w 8436925"/>
              <a:gd name="connsiteY4" fmla="*/ 1474405 h 6382237"/>
              <a:gd name="connsiteX5" fmla="*/ 2027586 w 8436925"/>
              <a:gd name="connsiteY5" fmla="*/ 0 h 6382237"/>
              <a:gd name="connsiteX0" fmla="*/ 1968670 w 8378009"/>
              <a:gd name="connsiteY0" fmla="*/ 0 h 6648499"/>
              <a:gd name="connsiteX1" fmla="*/ 8378009 w 8378009"/>
              <a:gd name="connsiteY1" fmla="*/ 0 h 6648499"/>
              <a:gd name="connsiteX2" fmla="*/ 8378009 w 8378009"/>
              <a:gd name="connsiteY2" fmla="*/ 6038851 h 6648499"/>
              <a:gd name="connsiteX3" fmla="*/ 131988 w 8378009"/>
              <a:gd name="connsiteY3" fmla="*/ 6038851 h 6648499"/>
              <a:gd name="connsiteX4" fmla="*/ 1960788 w 8378009"/>
              <a:gd name="connsiteY4" fmla="*/ 1474405 h 6648499"/>
              <a:gd name="connsiteX5" fmla="*/ 1968670 w 8378009"/>
              <a:gd name="connsiteY5" fmla="*/ 0 h 6648499"/>
              <a:gd name="connsiteX0" fmla="*/ 1836682 w 8246021"/>
              <a:gd name="connsiteY0" fmla="*/ 0 h 6038851"/>
              <a:gd name="connsiteX1" fmla="*/ 8246021 w 8246021"/>
              <a:gd name="connsiteY1" fmla="*/ 0 h 6038851"/>
              <a:gd name="connsiteX2" fmla="*/ 8246021 w 8246021"/>
              <a:gd name="connsiteY2" fmla="*/ 6038851 h 6038851"/>
              <a:gd name="connsiteX3" fmla="*/ 0 w 8246021"/>
              <a:gd name="connsiteY3" fmla="*/ 6038851 h 6038851"/>
              <a:gd name="connsiteX4" fmla="*/ 1828800 w 8246021"/>
              <a:gd name="connsiteY4" fmla="*/ 1474405 h 6038851"/>
              <a:gd name="connsiteX5" fmla="*/ 1836682 w 8246021"/>
              <a:gd name="connsiteY5" fmla="*/ 0 h 6038851"/>
              <a:gd name="connsiteX0" fmla="*/ 1836682 w 8246021"/>
              <a:gd name="connsiteY0" fmla="*/ 0 h 6038851"/>
              <a:gd name="connsiteX1" fmla="*/ 6579147 w 8246021"/>
              <a:gd name="connsiteY1" fmla="*/ 1 h 6038851"/>
              <a:gd name="connsiteX2" fmla="*/ 8246021 w 8246021"/>
              <a:gd name="connsiteY2" fmla="*/ 0 h 6038851"/>
              <a:gd name="connsiteX3" fmla="*/ 8246021 w 8246021"/>
              <a:gd name="connsiteY3" fmla="*/ 6038851 h 6038851"/>
              <a:gd name="connsiteX4" fmla="*/ 0 w 8246021"/>
              <a:gd name="connsiteY4" fmla="*/ 6038851 h 6038851"/>
              <a:gd name="connsiteX5" fmla="*/ 1828800 w 8246021"/>
              <a:gd name="connsiteY5" fmla="*/ 1474405 h 6038851"/>
              <a:gd name="connsiteX6" fmla="*/ 1836682 w 8246021"/>
              <a:gd name="connsiteY6" fmla="*/ 0 h 6038851"/>
              <a:gd name="connsiteX0" fmla="*/ 1836682 w 8246021"/>
              <a:gd name="connsiteY0" fmla="*/ 0 h 6038851"/>
              <a:gd name="connsiteX1" fmla="*/ 6579147 w 8246021"/>
              <a:gd name="connsiteY1" fmla="*/ 1 h 6038851"/>
              <a:gd name="connsiteX2" fmla="*/ 8246021 w 8246021"/>
              <a:gd name="connsiteY2" fmla="*/ 0 h 6038851"/>
              <a:gd name="connsiteX3" fmla="*/ 8242847 w 8246021"/>
              <a:gd name="connsiteY3" fmla="*/ 447676 h 6038851"/>
              <a:gd name="connsiteX4" fmla="*/ 8246021 w 8246021"/>
              <a:gd name="connsiteY4" fmla="*/ 6038851 h 6038851"/>
              <a:gd name="connsiteX5" fmla="*/ 0 w 8246021"/>
              <a:gd name="connsiteY5" fmla="*/ 6038851 h 6038851"/>
              <a:gd name="connsiteX6" fmla="*/ 1828800 w 8246021"/>
              <a:gd name="connsiteY6" fmla="*/ 1474405 h 6038851"/>
              <a:gd name="connsiteX7" fmla="*/ 1836682 w 8246021"/>
              <a:gd name="connsiteY7" fmla="*/ 0 h 6038851"/>
              <a:gd name="connsiteX0" fmla="*/ 1836682 w 8246021"/>
              <a:gd name="connsiteY0" fmla="*/ 0 h 6038851"/>
              <a:gd name="connsiteX1" fmla="*/ 6579147 w 8246021"/>
              <a:gd name="connsiteY1" fmla="*/ 1 h 6038851"/>
              <a:gd name="connsiteX2" fmla="*/ 8242847 w 8246021"/>
              <a:gd name="connsiteY2" fmla="*/ 447676 h 6038851"/>
              <a:gd name="connsiteX3" fmla="*/ 8246021 w 8246021"/>
              <a:gd name="connsiteY3" fmla="*/ 6038851 h 6038851"/>
              <a:gd name="connsiteX4" fmla="*/ 0 w 8246021"/>
              <a:gd name="connsiteY4" fmla="*/ 6038851 h 6038851"/>
              <a:gd name="connsiteX5" fmla="*/ 1828800 w 8246021"/>
              <a:gd name="connsiteY5" fmla="*/ 1474405 h 6038851"/>
              <a:gd name="connsiteX6" fmla="*/ 1836682 w 8246021"/>
              <a:gd name="connsiteY6" fmla="*/ 0 h 6038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6021" h="6038851">
                <a:moveTo>
                  <a:pt x="1836682" y="0"/>
                </a:moveTo>
                <a:lnTo>
                  <a:pt x="6579147" y="1"/>
                </a:lnTo>
                <a:lnTo>
                  <a:pt x="8242847" y="447676"/>
                </a:lnTo>
                <a:lnTo>
                  <a:pt x="8246021" y="6038851"/>
                </a:lnTo>
                <a:lnTo>
                  <a:pt x="0" y="6038851"/>
                </a:lnTo>
                <a:cubicBezTo>
                  <a:pt x="1148256" y="4667142"/>
                  <a:pt x="1831427" y="2995887"/>
                  <a:pt x="1828800" y="1474405"/>
                </a:cubicBezTo>
                <a:cubicBezTo>
                  <a:pt x="1831427" y="982937"/>
                  <a:pt x="1834055" y="491468"/>
                  <a:pt x="1836682" y="0"/>
                </a:cubicBezTo>
                <a:close/>
              </a:path>
            </a:pathLst>
          </a:custGeom>
          <a:solidFill>
            <a:schemeClr val="bg1">
              <a:lumMod val="95000"/>
            </a:schemeClr>
          </a:solidFill>
        </p:spPr>
        <p:txBody>
          <a:bodyPr anchor="ctr"/>
          <a:lstStyle>
            <a:lvl1pPr algn="ctr">
              <a:buNone/>
              <a:defRPr/>
            </a:lvl1pPr>
          </a:lstStyle>
          <a:p>
            <a:r>
              <a:rPr lang="en-GB"/>
              <a:t>INSERT PICTURE HERE</a:t>
            </a:r>
          </a:p>
        </p:txBody>
      </p:sp>
      <p:sp>
        <p:nvSpPr>
          <p:cNvPr id="19" name="Title 1">
            <a:extLst>
              <a:ext uri="{FF2B5EF4-FFF2-40B4-BE49-F238E27FC236}">
                <a16:creationId xmlns:a16="http://schemas.microsoft.com/office/drawing/2014/main" id="{36B306FD-410C-2246-BD8C-014802983978}"/>
              </a:ext>
            </a:extLst>
          </p:cNvPr>
          <p:cNvSpPr>
            <a:spLocks noGrp="1"/>
          </p:cNvSpPr>
          <p:nvPr>
            <p:ph type="title" hasCustomPrompt="1"/>
          </p:nvPr>
        </p:nvSpPr>
        <p:spPr>
          <a:xfrm>
            <a:off x="622800" y="1152939"/>
            <a:ext cx="4841649" cy="1479826"/>
          </a:xfrm>
        </p:spPr>
        <p:txBody>
          <a:bodyPr lIns="0" tIns="0" rIns="0" bIns="0" anchor="t">
            <a:noAutofit/>
          </a:bodyPr>
          <a:lstStyle>
            <a:lvl1pPr>
              <a:lnSpc>
                <a:spcPct val="90000"/>
              </a:lnSpc>
              <a:defRPr sz="4800" b="1">
                <a:solidFill>
                  <a:schemeClr val="bg1"/>
                </a:solidFill>
              </a:defRPr>
            </a:lvl1pPr>
          </a:lstStyle>
          <a:p>
            <a:r>
              <a:rPr lang="en-GB"/>
              <a:t>Divider slide</a:t>
            </a:r>
            <a:br>
              <a:rPr lang="en-GB"/>
            </a:br>
            <a:r>
              <a:rPr lang="en-GB"/>
              <a:t>headline here</a:t>
            </a:r>
          </a:p>
        </p:txBody>
      </p:sp>
      <p:sp>
        <p:nvSpPr>
          <p:cNvPr id="17" name="Text Placeholder 2">
            <a:extLst>
              <a:ext uri="{FF2B5EF4-FFF2-40B4-BE49-F238E27FC236}">
                <a16:creationId xmlns:a16="http://schemas.microsoft.com/office/drawing/2014/main" id="{8C495A8B-73D3-084A-9C64-38BE43C816B6}"/>
              </a:ext>
            </a:extLst>
          </p:cNvPr>
          <p:cNvSpPr>
            <a:spLocks noGrp="1"/>
          </p:cNvSpPr>
          <p:nvPr>
            <p:ph type="body" idx="12" hasCustomPrompt="1"/>
          </p:nvPr>
        </p:nvSpPr>
        <p:spPr>
          <a:xfrm>
            <a:off x="622800" y="2740143"/>
            <a:ext cx="4841649" cy="688857"/>
          </a:xfrm>
        </p:spPr>
        <p:txBody>
          <a:bodyPr lIns="0" tIns="0" rIns="0" bIns="0" anchor="t">
            <a:noAutofit/>
          </a:bodyPr>
          <a:lstStyle>
            <a:lvl1pPr marL="0" indent="0">
              <a:spcBef>
                <a:spcPts val="0"/>
              </a:spcBef>
              <a:spcAft>
                <a:spcPts val="400"/>
              </a:spcAft>
              <a:buNone/>
              <a:defRPr sz="2000" b="1">
                <a:solidFill>
                  <a:schemeClr val="bg1"/>
                </a:solidFill>
              </a:defRPr>
            </a:lvl1pPr>
            <a:lvl2pPr marL="204612" indent="0">
              <a:buNone/>
              <a:defRPr sz="895" b="1"/>
            </a:lvl2pPr>
            <a:lvl3pPr marL="409224" indent="0">
              <a:buNone/>
              <a:defRPr sz="806" b="1"/>
            </a:lvl3pPr>
            <a:lvl4pPr marL="613836" indent="0">
              <a:buNone/>
              <a:defRPr sz="716" b="1"/>
            </a:lvl4pPr>
            <a:lvl5pPr marL="818449" indent="0">
              <a:buNone/>
              <a:defRPr sz="716" b="1"/>
            </a:lvl5pPr>
            <a:lvl6pPr marL="1023060" indent="0">
              <a:buNone/>
              <a:defRPr sz="716" b="1"/>
            </a:lvl6pPr>
            <a:lvl7pPr marL="1227673" indent="0">
              <a:buNone/>
              <a:defRPr sz="716" b="1"/>
            </a:lvl7pPr>
            <a:lvl8pPr marL="1432285" indent="0">
              <a:buNone/>
              <a:defRPr sz="716" b="1"/>
            </a:lvl8pPr>
            <a:lvl9pPr marL="1636897" indent="0">
              <a:buNone/>
              <a:defRPr sz="716" b="1"/>
            </a:lvl9pPr>
          </a:lstStyle>
          <a:p>
            <a:pPr lvl="0"/>
            <a:r>
              <a:rPr lang="en-GB"/>
              <a:t>Click to edit subhead</a:t>
            </a:r>
          </a:p>
        </p:txBody>
      </p:sp>
    </p:spTree>
    <p:extLst>
      <p:ext uri="{BB962C8B-B14F-4D97-AF65-F5344CB8AC3E}">
        <p14:creationId xmlns:p14="http://schemas.microsoft.com/office/powerpoint/2010/main" val="3521422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haped image blue">
    <p:bg>
      <p:bgPr>
        <a:solidFill>
          <a:schemeClr val="tx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7D4AD15-9414-2947-AD2A-904F4DF71EBF}"/>
              </a:ext>
            </a:extLst>
          </p:cNvPr>
          <p:cNvPicPr>
            <a:picLocks noChangeAspect="1"/>
          </p:cNvPicPr>
          <p:nvPr/>
        </p:nvPicPr>
        <p:blipFill>
          <a:blip r:embed="rId2"/>
          <a:stretch>
            <a:fillRect/>
          </a:stretch>
        </p:blipFill>
        <p:spPr>
          <a:xfrm>
            <a:off x="571849" y="5619695"/>
            <a:ext cx="2535428" cy="996061"/>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01344358-D496-5A47-A9C2-450164E72BAA}"/>
              </a:ext>
            </a:extLst>
          </p:cNvPr>
          <p:cNvPicPr>
            <a:picLocks noChangeAspect="1"/>
          </p:cNvPicPr>
          <p:nvPr userDrawn="1"/>
        </p:nvPicPr>
        <p:blipFill>
          <a:blip r:embed="rId3"/>
          <a:stretch>
            <a:fillRect/>
          </a:stretch>
        </p:blipFill>
        <p:spPr>
          <a:xfrm>
            <a:off x="10405069" y="203108"/>
            <a:ext cx="1618655" cy="625567"/>
          </a:xfrm>
          <a:prstGeom prst="rect">
            <a:avLst/>
          </a:prstGeom>
        </p:spPr>
      </p:pic>
      <p:sp>
        <p:nvSpPr>
          <p:cNvPr id="8" name="Picture Placeholder 15">
            <a:extLst>
              <a:ext uri="{FF2B5EF4-FFF2-40B4-BE49-F238E27FC236}">
                <a16:creationId xmlns:a16="http://schemas.microsoft.com/office/drawing/2014/main" id="{2D9D44D2-DE12-7E40-BF6E-FE672C92F2FA}"/>
              </a:ext>
            </a:extLst>
          </p:cNvPr>
          <p:cNvSpPr>
            <a:spLocks noGrp="1"/>
          </p:cNvSpPr>
          <p:nvPr>
            <p:ph type="pic" sz="quarter" idx="11" hasCustomPrompt="1"/>
          </p:nvPr>
        </p:nvSpPr>
        <p:spPr>
          <a:xfrm>
            <a:off x="3736428" y="409574"/>
            <a:ext cx="8246021" cy="6038851"/>
          </a:xfrm>
          <a:custGeom>
            <a:avLst/>
            <a:gdLst>
              <a:gd name="connsiteX0" fmla="*/ 0 w 6409339"/>
              <a:gd name="connsiteY0" fmla="*/ 0 h 6038851"/>
              <a:gd name="connsiteX1" fmla="*/ 6409339 w 6409339"/>
              <a:gd name="connsiteY1" fmla="*/ 0 h 6038851"/>
              <a:gd name="connsiteX2" fmla="*/ 6409339 w 6409339"/>
              <a:gd name="connsiteY2" fmla="*/ 6038851 h 6038851"/>
              <a:gd name="connsiteX3" fmla="*/ 0 w 6409339"/>
              <a:gd name="connsiteY3" fmla="*/ 6038851 h 6038851"/>
              <a:gd name="connsiteX4" fmla="*/ 0 w 6409339"/>
              <a:gd name="connsiteY4" fmla="*/ 0 h 6038851"/>
              <a:gd name="connsiteX0" fmla="*/ 7882 w 6417221"/>
              <a:gd name="connsiteY0" fmla="*/ 0 h 6038851"/>
              <a:gd name="connsiteX1" fmla="*/ 6417221 w 6417221"/>
              <a:gd name="connsiteY1" fmla="*/ 0 h 6038851"/>
              <a:gd name="connsiteX2" fmla="*/ 6417221 w 6417221"/>
              <a:gd name="connsiteY2" fmla="*/ 6038851 h 6038851"/>
              <a:gd name="connsiteX3" fmla="*/ 7882 w 6417221"/>
              <a:gd name="connsiteY3" fmla="*/ 6038851 h 6038851"/>
              <a:gd name="connsiteX4" fmla="*/ 0 w 6417221"/>
              <a:gd name="connsiteY4" fmla="*/ 1474405 h 6038851"/>
              <a:gd name="connsiteX5" fmla="*/ 7882 w 6417221"/>
              <a:gd name="connsiteY5" fmla="*/ 0 h 6038851"/>
              <a:gd name="connsiteX0" fmla="*/ 1836684 w 8246023"/>
              <a:gd name="connsiteY0" fmla="*/ 0 h 6038851"/>
              <a:gd name="connsiteX1" fmla="*/ 8246023 w 8246023"/>
              <a:gd name="connsiteY1" fmla="*/ 0 h 6038851"/>
              <a:gd name="connsiteX2" fmla="*/ 8246023 w 8246023"/>
              <a:gd name="connsiteY2" fmla="*/ 6038851 h 6038851"/>
              <a:gd name="connsiteX3" fmla="*/ 2 w 8246023"/>
              <a:gd name="connsiteY3" fmla="*/ 6038851 h 6038851"/>
              <a:gd name="connsiteX4" fmla="*/ 1828802 w 8246023"/>
              <a:gd name="connsiteY4" fmla="*/ 1474405 h 6038851"/>
              <a:gd name="connsiteX5" fmla="*/ 1836684 w 8246023"/>
              <a:gd name="connsiteY5" fmla="*/ 0 h 6038851"/>
              <a:gd name="connsiteX0" fmla="*/ 2027586 w 8436925"/>
              <a:gd name="connsiteY0" fmla="*/ 0 h 6382237"/>
              <a:gd name="connsiteX1" fmla="*/ 8436925 w 8436925"/>
              <a:gd name="connsiteY1" fmla="*/ 0 h 6382237"/>
              <a:gd name="connsiteX2" fmla="*/ 8436925 w 8436925"/>
              <a:gd name="connsiteY2" fmla="*/ 6038851 h 6382237"/>
              <a:gd name="connsiteX3" fmla="*/ 190904 w 8436925"/>
              <a:gd name="connsiteY3" fmla="*/ 6038851 h 6382237"/>
              <a:gd name="connsiteX4" fmla="*/ 2019704 w 8436925"/>
              <a:gd name="connsiteY4" fmla="*/ 1474405 h 6382237"/>
              <a:gd name="connsiteX5" fmla="*/ 2027586 w 8436925"/>
              <a:gd name="connsiteY5" fmla="*/ 0 h 6382237"/>
              <a:gd name="connsiteX0" fmla="*/ 1968670 w 8378009"/>
              <a:gd name="connsiteY0" fmla="*/ 0 h 6648499"/>
              <a:gd name="connsiteX1" fmla="*/ 8378009 w 8378009"/>
              <a:gd name="connsiteY1" fmla="*/ 0 h 6648499"/>
              <a:gd name="connsiteX2" fmla="*/ 8378009 w 8378009"/>
              <a:gd name="connsiteY2" fmla="*/ 6038851 h 6648499"/>
              <a:gd name="connsiteX3" fmla="*/ 131988 w 8378009"/>
              <a:gd name="connsiteY3" fmla="*/ 6038851 h 6648499"/>
              <a:gd name="connsiteX4" fmla="*/ 1960788 w 8378009"/>
              <a:gd name="connsiteY4" fmla="*/ 1474405 h 6648499"/>
              <a:gd name="connsiteX5" fmla="*/ 1968670 w 8378009"/>
              <a:gd name="connsiteY5" fmla="*/ 0 h 6648499"/>
              <a:gd name="connsiteX0" fmla="*/ 1836682 w 8246021"/>
              <a:gd name="connsiteY0" fmla="*/ 0 h 6038851"/>
              <a:gd name="connsiteX1" fmla="*/ 8246021 w 8246021"/>
              <a:gd name="connsiteY1" fmla="*/ 0 h 6038851"/>
              <a:gd name="connsiteX2" fmla="*/ 8246021 w 8246021"/>
              <a:gd name="connsiteY2" fmla="*/ 6038851 h 6038851"/>
              <a:gd name="connsiteX3" fmla="*/ 0 w 8246021"/>
              <a:gd name="connsiteY3" fmla="*/ 6038851 h 6038851"/>
              <a:gd name="connsiteX4" fmla="*/ 1828800 w 8246021"/>
              <a:gd name="connsiteY4" fmla="*/ 1474405 h 6038851"/>
              <a:gd name="connsiteX5" fmla="*/ 1836682 w 8246021"/>
              <a:gd name="connsiteY5" fmla="*/ 0 h 6038851"/>
              <a:gd name="connsiteX0" fmla="*/ 1836682 w 8246021"/>
              <a:gd name="connsiteY0" fmla="*/ 0 h 6038851"/>
              <a:gd name="connsiteX1" fmla="*/ 6579147 w 8246021"/>
              <a:gd name="connsiteY1" fmla="*/ 1 h 6038851"/>
              <a:gd name="connsiteX2" fmla="*/ 8246021 w 8246021"/>
              <a:gd name="connsiteY2" fmla="*/ 0 h 6038851"/>
              <a:gd name="connsiteX3" fmla="*/ 8246021 w 8246021"/>
              <a:gd name="connsiteY3" fmla="*/ 6038851 h 6038851"/>
              <a:gd name="connsiteX4" fmla="*/ 0 w 8246021"/>
              <a:gd name="connsiteY4" fmla="*/ 6038851 h 6038851"/>
              <a:gd name="connsiteX5" fmla="*/ 1828800 w 8246021"/>
              <a:gd name="connsiteY5" fmla="*/ 1474405 h 6038851"/>
              <a:gd name="connsiteX6" fmla="*/ 1836682 w 8246021"/>
              <a:gd name="connsiteY6" fmla="*/ 0 h 6038851"/>
              <a:gd name="connsiteX0" fmla="*/ 1836682 w 8246021"/>
              <a:gd name="connsiteY0" fmla="*/ 0 h 6038851"/>
              <a:gd name="connsiteX1" fmla="*/ 6579147 w 8246021"/>
              <a:gd name="connsiteY1" fmla="*/ 1 h 6038851"/>
              <a:gd name="connsiteX2" fmla="*/ 8246021 w 8246021"/>
              <a:gd name="connsiteY2" fmla="*/ 0 h 6038851"/>
              <a:gd name="connsiteX3" fmla="*/ 8242847 w 8246021"/>
              <a:gd name="connsiteY3" fmla="*/ 447676 h 6038851"/>
              <a:gd name="connsiteX4" fmla="*/ 8246021 w 8246021"/>
              <a:gd name="connsiteY4" fmla="*/ 6038851 h 6038851"/>
              <a:gd name="connsiteX5" fmla="*/ 0 w 8246021"/>
              <a:gd name="connsiteY5" fmla="*/ 6038851 h 6038851"/>
              <a:gd name="connsiteX6" fmla="*/ 1828800 w 8246021"/>
              <a:gd name="connsiteY6" fmla="*/ 1474405 h 6038851"/>
              <a:gd name="connsiteX7" fmla="*/ 1836682 w 8246021"/>
              <a:gd name="connsiteY7" fmla="*/ 0 h 6038851"/>
              <a:gd name="connsiteX0" fmla="*/ 1836682 w 8246021"/>
              <a:gd name="connsiteY0" fmla="*/ 0 h 6038851"/>
              <a:gd name="connsiteX1" fmla="*/ 6579147 w 8246021"/>
              <a:gd name="connsiteY1" fmla="*/ 1 h 6038851"/>
              <a:gd name="connsiteX2" fmla="*/ 8242847 w 8246021"/>
              <a:gd name="connsiteY2" fmla="*/ 447676 h 6038851"/>
              <a:gd name="connsiteX3" fmla="*/ 8246021 w 8246021"/>
              <a:gd name="connsiteY3" fmla="*/ 6038851 h 6038851"/>
              <a:gd name="connsiteX4" fmla="*/ 0 w 8246021"/>
              <a:gd name="connsiteY4" fmla="*/ 6038851 h 6038851"/>
              <a:gd name="connsiteX5" fmla="*/ 1828800 w 8246021"/>
              <a:gd name="connsiteY5" fmla="*/ 1474405 h 6038851"/>
              <a:gd name="connsiteX6" fmla="*/ 1836682 w 8246021"/>
              <a:gd name="connsiteY6" fmla="*/ 0 h 6038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46021" h="6038851">
                <a:moveTo>
                  <a:pt x="1836682" y="0"/>
                </a:moveTo>
                <a:lnTo>
                  <a:pt x="6579147" y="1"/>
                </a:lnTo>
                <a:lnTo>
                  <a:pt x="8242847" y="447676"/>
                </a:lnTo>
                <a:lnTo>
                  <a:pt x="8246021" y="6038851"/>
                </a:lnTo>
                <a:lnTo>
                  <a:pt x="0" y="6038851"/>
                </a:lnTo>
                <a:cubicBezTo>
                  <a:pt x="1148256" y="4667142"/>
                  <a:pt x="1831427" y="2995887"/>
                  <a:pt x="1828800" y="1474405"/>
                </a:cubicBezTo>
                <a:cubicBezTo>
                  <a:pt x="1831427" y="982937"/>
                  <a:pt x="1834055" y="491468"/>
                  <a:pt x="1836682" y="0"/>
                </a:cubicBezTo>
                <a:close/>
              </a:path>
            </a:pathLst>
          </a:custGeom>
          <a:solidFill>
            <a:schemeClr val="bg1">
              <a:lumMod val="95000"/>
            </a:schemeClr>
          </a:solidFill>
        </p:spPr>
        <p:txBody>
          <a:bodyPr anchor="ctr"/>
          <a:lstStyle>
            <a:lvl1pPr algn="ctr">
              <a:buNone/>
              <a:defRPr/>
            </a:lvl1pPr>
          </a:lstStyle>
          <a:p>
            <a:r>
              <a:rPr lang="en-GB"/>
              <a:t>INSERT PICTURE HERE</a:t>
            </a:r>
          </a:p>
        </p:txBody>
      </p:sp>
      <p:sp>
        <p:nvSpPr>
          <p:cNvPr id="17" name="Text Placeholder 2">
            <a:extLst>
              <a:ext uri="{FF2B5EF4-FFF2-40B4-BE49-F238E27FC236}">
                <a16:creationId xmlns:a16="http://schemas.microsoft.com/office/drawing/2014/main" id="{8C495A8B-73D3-084A-9C64-38BE43C816B6}"/>
              </a:ext>
            </a:extLst>
          </p:cNvPr>
          <p:cNvSpPr>
            <a:spLocks noGrp="1"/>
          </p:cNvSpPr>
          <p:nvPr>
            <p:ph type="body" idx="12" hasCustomPrompt="1"/>
          </p:nvPr>
        </p:nvSpPr>
        <p:spPr>
          <a:xfrm>
            <a:off x="622800" y="2740143"/>
            <a:ext cx="4841649" cy="688857"/>
          </a:xfrm>
        </p:spPr>
        <p:txBody>
          <a:bodyPr lIns="0" tIns="0" rIns="0" bIns="0" anchor="t">
            <a:noAutofit/>
          </a:bodyPr>
          <a:lstStyle>
            <a:lvl1pPr marL="0" indent="0">
              <a:spcBef>
                <a:spcPts val="0"/>
              </a:spcBef>
              <a:spcAft>
                <a:spcPts val="400"/>
              </a:spcAft>
              <a:buNone/>
              <a:defRPr sz="2000" b="1">
                <a:solidFill>
                  <a:schemeClr val="bg1"/>
                </a:solidFill>
              </a:defRPr>
            </a:lvl1pPr>
            <a:lvl2pPr marL="204612" indent="0">
              <a:buNone/>
              <a:defRPr sz="895" b="1"/>
            </a:lvl2pPr>
            <a:lvl3pPr marL="409224" indent="0">
              <a:buNone/>
              <a:defRPr sz="806" b="1"/>
            </a:lvl3pPr>
            <a:lvl4pPr marL="613836" indent="0">
              <a:buNone/>
              <a:defRPr sz="716" b="1"/>
            </a:lvl4pPr>
            <a:lvl5pPr marL="818449" indent="0">
              <a:buNone/>
              <a:defRPr sz="716" b="1"/>
            </a:lvl5pPr>
            <a:lvl6pPr marL="1023060" indent="0">
              <a:buNone/>
              <a:defRPr sz="716" b="1"/>
            </a:lvl6pPr>
            <a:lvl7pPr marL="1227673" indent="0">
              <a:buNone/>
              <a:defRPr sz="716" b="1"/>
            </a:lvl7pPr>
            <a:lvl8pPr marL="1432285" indent="0">
              <a:buNone/>
              <a:defRPr sz="716" b="1"/>
            </a:lvl8pPr>
            <a:lvl9pPr marL="1636897" indent="0">
              <a:buNone/>
              <a:defRPr sz="716" b="1"/>
            </a:lvl9pPr>
          </a:lstStyle>
          <a:p>
            <a:pPr lvl="0"/>
            <a:r>
              <a:rPr lang="en-GB"/>
              <a:t>Click to edit subhead</a:t>
            </a:r>
          </a:p>
        </p:txBody>
      </p:sp>
      <p:sp>
        <p:nvSpPr>
          <p:cNvPr id="7" name="Title 1">
            <a:extLst>
              <a:ext uri="{FF2B5EF4-FFF2-40B4-BE49-F238E27FC236}">
                <a16:creationId xmlns:a16="http://schemas.microsoft.com/office/drawing/2014/main" id="{E214CEDC-D9D9-8D4A-9A91-A5592CCC467A}"/>
              </a:ext>
            </a:extLst>
          </p:cNvPr>
          <p:cNvSpPr>
            <a:spLocks noGrp="1"/>
          </p:cNvSpPr>
          <p:nvPr>
            <p:ph type="title" hasCustomPrompt="1"/>
          </p:nvPr>
        </p:nvSpPr>
        <p:spPr>
          <a:xfrm>
            <a:off x="622800" y="1152939"/>
            <a:ext cx="4841649" cy="1479826"/>
          </a:xfrm>
        </p:spPr>
        <p:txBody>
          <a:bodyPr lIns="0" tIns="0" rIns="0" bIns="0" anchor="t">
            <a:noAutofit/>
          </a:bodyPr>
          <a:lstStyle>
            <a:lvl1pPr>
              <a:lnSpc>
                <a:spcPct val="90000"/>
              </a:lnSpc>
              <a:defRPr sz="4800" b="1">
                <a:solidFill>
                  <a:schemeClr val="bg1"/>
                </a:solidFill>
              </a:defRPr>
            </a:lvl1pPr>
          </a:lstStyle>
          <a:p>
            <a:r>
              <a:rPr lang="en-GB"/>
              <a:t>Divider slide</a:t>
            </a:r>
            <a:br>
              <a:rPr lang="en-GB"/>
            </a:br>
            <a:r>
              <a:rPr lang="en-GB"/>
              <a:t>headline here</a:t>
            </a:r>
          </a:p>
        </p:txBody>
      </p:sp>
    </p:spTree>
    <p:extLst>
      <p:ext uri="{BB962C8B-B14F-4D97-AF65-F5344CB8AC3E}">
        <p14:creationId xmlns:p14="http://schemas.microsoft.com/office/powerpoint/2010/main" val="140783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B5F402-B27A-B94A-BA5C-20757AB3C850}"/>
              </a:ext>
            </a:extLst>
          </p:cNvPr>
          <p:cNvSpPr>
            <a:spLocks noGrp="1"/>
          </p:cNvSpPr>
          <p:nvPr>
            <p:ph type="title"/>
          </p:nvPr>
        </p:nvSpPr>
        <p:spPr>
          <a:xfrm>
            <a:off x="615949" y="365125"/>
            <a:ext cx="10950575"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BB3D9F65-AD38-0343-88C5-58AB0769691C}"/>
              </a:ext>
            </a:extLst>
          </p:cNvPr>
          <p:cNvSpPr>
            <a:spLocks noGrp="1"/>
          </p:cNvSpPr>
          <p:nvPr>
            <p:ph type="body" idx="1"/>
          </p:nvPr>
        </p:nvSpPr>
        <p:spPr>
          <a:xfrm>
            <a:off x="615949" y="1825625"/>
            <a:ext cx="1095057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MSIPCMContentMarking" descr="{&quot;HashCode&quot;:-1288984879,&quot;Placement&quot;:&quot;Header&quot;,&quot;Top&quot;:0.0,&quot;Left&quot;:451.105438,&quot;SlideWidth&quot;:960,&quot;SlideHeight&quot;:540}">
            <a:extLst>
              <a:ext uri="{FF2B5EF4-FFF2-40B4-BE49-F238E27FC236}">
                <a16:creationId xmlns:a16="http://schemas.microsoft.com/office/drawing/2014/main" id="{BFF3CFBE-5772-46D0-8794-0CC2E583ACD8}"/>
              </a:ext>
            </a:extLst>
          </p:cNvPr>
          <p:cNvSpPr txBox="1"/>
          <p:nvPr userDrawn="1"/>
        </p:nvSpPr>
        <p:spPr>
          <a:xfrm>
            <a:off x="5729039" y="0"/>
            <a:ext cx="733923" cy="262344"/>
          </a:xfrm>
          <a:prstGeom prst="rect">
            <a:avLst/>
          </a:prstGeom>
          <a:noFill/>
        </p:spPr>
        <p:txBody>
          <a:bodyPr vert="horz" wrap="square" lIns="0" tIns="0" rIns="0" bIns="0" rtlCol="0" anchor="ctr" anchorCtr="1">
            <a:spAutoFit/>
          </a:bodyPr>
          <a:lstStyle/>
          <a:p>
            <a:pPr algn="ctr">
              <a:spcBef>
                <a:spcPts val="0"/>
              </a:spcBef>
              <a:spcAft>
                <a:spcPts val="0"/>
              </a:spcAft>
            </a:pPr>
            <a:r>
              <a:rPr lang="en-GB" sz="1000">
                <a:solidFill>
                  <a:srgbClr val="000000"/>
                </a:solidFill>
                <a:latin typeface="Calibri" panose="020F0502020204030204" pitchFamily="34" charset="0"/>
              </a:rPr>
              <a:t>OFFICIAL</a:t>
            </a:r>
          </a:p>
        </p:txBody>
      </p:sp>
    </p:spTree>
    <p:extLst>
      <p:ext uri="{BB962C8B-B14F-4D97-AF65-F5344CB8AC3E}">
        <p14:creationId xmlns:p14="http://schemas.microsoft.com/office/powerpoint/2010/main" val="30458939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5"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6" r:id="rId14"/>
    <p:sldLayoutId id="214748367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8">
          <p15:clr>
            <a:srgbClr val="F26B43"/>
          </p15:clr>
        </p15:guide>
        <p15:guide id="4" orient="horz" pos="791">
          <p15:clr>
            <a:srgbClr val="F26B43"/>
          </p15:clr>
        </p15:guide>
        <p15:guide id="5" pos="7286">
          <p15:clr>
            <a:srgbClr val="F26B43"/>
          </p15:clr>
        </p15:guide>
        <p15:guide id="6" orient="horz" pos="3456">
          <p15:clr>
            <a:srgbClr val="F26B43"/>
          </p15:clr>
        </p15:guide>
        <p15:guide id="8" pos="7420">
          <p15:clr>
            <a:srgbClr val="F26B43"/>
          </p15:clr>
        </p15:guide>
        <p15:guide id="9" pos="7548">
          <p15:clr>
            <a:srgbClr val="F26B43"/>
          </p15:clr>
        </p15:guide>
        <p15:guide id="10" orient="horz" pos="258">
          <p15:clr>
            <a:srgbClr val="F26B43"/>
          </p15:clr>
        </p15:guide>
        <p15:guide id="11" orient="horz" pos="4062">
          <p15:clr>
            <a:srgbClr val="F26B43"/>
          </p15:clr>
        </p15:guide>
        <p15:guide id="12" pos="258">
          <p15:clr>
            <a:srgbClr val="F26B43"/>
          </p15:clr>
        </p15:guide>
        <p15:guide id="13" pos="128">
          <p15:clr>
            <a:srgbClr val="F26B43"/>
          </p15:clr>
        </p15:guide>
        <p15:guide id="14" pos="888">
          <p15:clr>
            <a:srgbClr val="F26B43"/>
          </p15:clr>
        </p15:guide>
        <p15:guide id="15" orient="horz" pos="3803"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15D1C7E9-94D4-55BF-7B97-8122B7EB6C09}"/>
              </a:ext>
            </a:extLst>
          </p:cNvPr>
          <p:cNvSpPr>
            <a:spLocks noGrp="1"/>
          </p:cNvSpPr>
          <p:nvPr>
            <p:ph type="title"/>
          </p:nvPr>
        </p:nvSpPr>
        <p:spPr>
          <a:xfrm>
            <a:off x="622800" y="1152939"/>
            <a:ext cx="10239149" cy="1479826"/>
          </a:xfrm>
        </p:spPr>
        <p:txBody>
          <a:bodyPr/>
          <a:lstStyle/>
          <a:p>
            <a:r>
              <a:rPr lang="en-US"/>
              <a:t>Industry Briefing for Sunday 2 TT May 2023</a:t>
            </a:r>
          </a:p>
        </p:txBody>
      </p:sp>
      <p:sp>
        <p:nvSpPr>
          <p:cNvPr id="12" name="Text Placeholder 3">
            <a:extLst>
              <a:ext uri="{FF2B5EF4-FFF2-40B4-BE49-F238E27FC236}">
                <a16:creationId xmlns:a16="http://schemas.microsoft.com/office/drawing/2014/main" id="{8C2C30B5-B9DB-2C48-BFDE-449C3C5EE56C}"/>
              </a:ext>
            </a:extLst>
          </p:cNvPr>
          <p:cNvSpPr>
            <a:spLocks noGrp="1"/>
          </p:cNvSpPr>
          <p:nvPr>
            <p:ph type="body" idx="12"/>
          </p:nvPr>
        </p:nvSpPr>
        <p:spPr>
          <a:xfrm>
            <a:off x="622800" y="2740143"/>
            <a:ext cx="4841649" cy="688857"/>
          </a:xfrm>
        </p:spPr>
        <p:txBody>
          <a:bodyPr/>
          <a:lstStyle/>
          <a:p>
            <a:endParaRPr lang="en-US"/>
          </a:p>
        </p:txBody>
      </p:sp>
      <p:sp>
        <p:nvSpPr>
          <p:cNvPr id="2" name="TextBox 1">
            <a:extLst>
              <a:ext uri="{FF2B5EF4-FFF2-40B4-BE49-F238E27FC236}">
                <a16:creationId xmlns:a16="http://schemas.microsoft.com/office/drawing/2014/main" id="{940B0032-9D58-2DE5-7D29-EDC58266546B}"/>
              </a:ext>
            </a:extLst>
          </p:cNvPr>
          <p:cNvSpPr txBox="1"/>
          <p:nvPr/>
        </p:nvSpPr>
        <p:spPr>
          <a:xfrm>
            <a:off x="666750" y="4603749"/>
            <a:ext cx="1012825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Monday 15th August 2022, Presented by Anna Scannell, Nicholas Hewett and Jacob Delin</a:t>
            </a:r>
          </a:p>
        </p:txBody>
      </p:sp>
    </p:spTree>
    <p:extLst>
      <p:ext uri="{BB962C8B-B14F-4D97-AF65-F5344CB8AC3E}">
        <p14:creationId xmlns:p14="http://schemas.microsoft.com/office/powerpoint/2010/main" val="3123831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EF513DE-44B7-CA19-A4C0-3540367A90DE}"/>
              </a:ext>
            </a:extLst>
          </p:cNvPr>
          <p:cNvSpPr>
            <a:spLocks noGrp="1"/>
          </p:cNvSpPr>
          <p:nvPr>
            <p:ph type="title"/>
          </p:nvPr>
        </p:nvSpPr>
        <p:spPr>
          <a:xfrm>
            <a:off x="633600" y="828000"/>
            <a:ext cx="8533230" cy="643370"/>
          </a:xfrm>
        </p:spPr>
        <p:txBody>
          <a:bodyPr/>
          <a:lstStyle/>
          <a:p>
            <a:r>
              <a:rPr lang="en-US"/>
              <a:t>Agenda</a:t>
            </a:r>
          </a:p>
        </p:txBody>
      </p:sp>
      <p:sp>
        <p:nvSpPr>
          <p:cNvPr id="11" name="Content Placeholder 2">
            <a:extLst>
              <a:ext uri="{FF2B5EF4-FFF2-40B4-BE49-F238E27FC236}">
                <a16:creationId xmlns:a16="http://schemas.microsoft.com/office/drawing/2014/main" id="{F0D5541F-BDBA-3D36-88AA-A897722DC7C9}"/>
              </a:ext>
            </a:extLst>
          </p:cNvPr>
          <p:cNvSpPr>
            <a:spLocks noGrp="1"/>
          </p:cNvSpPr>
          <p:nvPr>
            <p:ph idx="1"/>
          </p:nvPr>
        </p:nvSpPr>
        <p:spPr>
          <a:xfrm>
            <a:off x="633600" y="1627200"/>
            <a:ext cx="10932925" cy="3860481"/>
          </a:xfrm>
        </p:spPr>
        <p:txBody>
          <a:bodyPr vert="horz" lIns="0" tIns="0" rIns="0" bIns="0" rtlCol="0" anchor="t">
            <a:noAutofit/>
          </a:bodyPr>
          <a:lstStyle/>
          <a:p>
            <a:pPr marL="179705" indent="-179705"/>
            <a:r>
              <a:rPr lang="en-US" sz="3200"/>
              <a:t>Introductions- Anna Scannell</a:t>
            </a:r>
          </a:p>
          <a:p>
            <a:pPr marL="179705" indent="-179705"/>
            <a:r>
              <a:rPr lang="en-US" sz="3200"/>
              <a:t>Meeting Purpose- Anna Scannell</a:t>
            </a:r>
          </a:p>
          <a:p>
            <a:pPr marL="179705" indent="-179705"/>
            <a:r>
              <a:rPr lang="en-US" sz="3200">
                <a:ea typeface="+mn-lt"/>
                <a:cs typeface="+mn-lt"/>
              </a:rPr>
              <a:t>GWML Sunday demand forecasts- Jacob Delin</a:t>
            </a:r>
            <a:endParaRPr lang="en-US"/>
          </a:p>
          <a:p>
            <a:pPr marL="179705" indent="-179705"/>
            <a:r>
              <a:rPr lang="en-US" sz="3200"/>
              <a:t>Service Specification- Nicholas Hewett</a:t>
            </a:r>
          </a:p>
          <a:p>
            <a:pPr marL="179705" indent="-179705"/>
            <a:r>
              <a:rPr lang="en-US" sz="3200"/>
              <a:t>Open Discussion- All</a:t>
            </a:r>
          </a:p>
          <a:p>
            <a:pPr marL="179705" indent="-179705"/>
            <a:r>
              <a:rPr lang="en-US" sz="3200"/>
              <a:t>Next Steps- Anna Scannell</a:t>
            </a:r>
          </a:p>
          <a:p>
            <a:pPr marL="179705" indent="-179705"/>
            <a:r>
              <a:rPr lang="en-US" sz="3200"/>
              <a:t>Close</a:t>
            </a:r>
          </a:p>
          <a:p>
            <a:pPr marL="179705" indent="-179705"/>
            <a:endParaRPr lang="en-US" sz="3200"/>
          </a:p>
          <a:p>
            <a:pPr marL="179705" indent="-179705"/>
            <a:endParaRPr lang="en-US"/>
          </a:p>
        </p:txBody>
      </p:sp>
    </p:spTree>
    <p:extLst>
      <p:ext uri="{BB962C8B-B14F-4D97-AF65-F5344CB8AC3E}">
        <p14:creationId xmlns:p14="http://schemas.microsoft.com/office/powerpoint/2010/main" val="479216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15D1C7E9-94D4-55BF-7B97-8122B7EB6C09}"/>
              </a:ext>
            </a:extLst>
          </p:cNvPr>
          <p:cNvSpPr>
            <a:spLocks noGrp="1"/>
          </p:cNvSpPr>
          <p:nvPr>
            <p:ph type="title"/>
          </p:nvPr>
        </p:nvSpPr>
        <p:spPr>
          <a:xfrm>
            <a:off x="622800" y="1152939"/>
            <a:ext cx="4841649" cy="1479826"/>
          </a:xfrm>
        </p:spPr>
        <p:txBody>
          <a:bodyPr/>
          <a:lstStyle/>
          <a:p>
            <a:r>
              <a:rPr lang="en-US"/>
              <a:t>Service specification</a:t>
            </a:r>
          </a:p>
        </p:txBody>
      </p:sp>
      <p:sp>
        <p:nvSpPr>
          <p:cNvPr id="12" name="Text Placeholder 3">
            <a:extLst>
              <a:ext uri="{FF2B5EF4-FFF2-40B4-BE49-F238E27FC236}">
                <a16:creationId xmlns:a16="http://schemas.microsoft.com/office/drawing/2014/main" id="{8C2C30B5-B9DB-2C48-BFDE-449C3C5EE56C}"/>
              </a:ext>
            </a:extLst>
          </p:cNvPr>
          <p:cNvSpPr>
            <a:spLocks noGrp="1"/>
          </p:cNvSpPr>
          <p:nvPr>
            <p:ph type="body" idx="12"/>
          </p:nvPr>
        </p:nvSpPr>
        <p:spPr>
          <a:xfrm>
            <a:off x="622800" y="2740143"/>
            <a:ext cx="4841649" cy="688857"/>
          </a:xfrm>
        </p:spPr>
        <p:txBody>
          <a:bodyPr/>
          <a:lstStyle/>
          <a:p>
            <a:r>
              <a:rPr lang="en-US"/>
              <a:t>Inputs and Assumptions</a:t>
            </a:r>
          </a:p>
        </p:txBody>
      </p:sp>
      <p:sp>
        <p:nvSpPr>
          <p:cNvPr id="2" name="TextBox 1">
            <a:extLst>
              <a:ext uri="{FF2B5EF4-FFF2-40B4-BE49-F238E27FC236}">
                <a16:creationId xmlns:a16="http://schemas.microsoft.com/office/drawing/2014/main" id="{940B0032-9D58-2DE5-7D29-EDC58266546B}"/>
              </a:ext>
            </a:extLst>
          </p:cNvPr>
          <p:cNvSpPr txBox="1"/>
          <p:nvPr/>
        </p:nvSpPr>
        <p:spPr>
          <a:xfrm>
            <a:off x="666750" y="4603749"/>
            <a:ext cx="1012825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p:txBody>
      </p:sp>
    </p:spTree>
    <p:extLst>
      <p:ext uri="{BB962C8B-B14F-4D97-AF65-F5344CB8AC3E}">
        <p14:creationId xmlns:p14="http://schemas.microsoft.com/office/powerpoint/2010/main" val="2971843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EF513DE-44B7-CA19-A4C0-3540367A90DE}"/>
              </a:ext>
            </a:extLst>
          </p:cNvPr>
          <p:cNvSpPr>
            <a:spLocks noGrp="1"/>
          </p:cNvSpPr>
          <p:nvPr>
            <p:ph type="title"/>
          </p:nvPr>
        </p:nvSpPr>
        <p:spPr>
          <a:xfrm>
            <a:off x="633600" y="828000"/>
            <a:ext cx="8533230" cy="643370"/>
          </a:xfrm>
        </p:spPr>
        <p:txBody>
          <a:bodyPr/>
          <a:lstStyle/>
          <a:p>
            <a:r>
              <a:rPr lang="en-US"/>
              <a:t>Key Inputs and Assumptions</a:t>
            </a:r>
          </a:p>
        </p:txBody>
      </p:sp>
      <p:sp>
        <p:nvSpPr>
          <p:cNvPr id="11" name="Content Placeholder 2">
            <a:extLst>
              <a:ext uri="{FF2B5EF4-FFF2-40B4-BE49-F238E27FC236}">
                <a16:creationId xmlns:a16="http://schemas.microsoft.com/office/drawing/2014/main" id="{F0D5541F-BDBA-3D36-88AA-A897722DC7C9}"/>
              </a:ext>
            </a:extLst>
          </p:cNvPr>
          <p:cNvSpPr>
            <a:spLocks noGrp="1"/>
          </p:cNvSpPr>
          <p:nvPr>
            <p:ph idx="1"/>
          </p:nvPr>
        </p:nvSpPr>
        <p:spPr>
          <a:xfrm>
            <a:off x="633600" y="1627200"/>
            <a:ext cx="10932925" cy="3860481"/>
          </a:xfrm>
        </p:spPr>
        <p:txBody>
          <a:bodyPr vert="horz" lIns="0" tIns="0" rIns="0" bIns="0" rtlCol="0" anchor="t">
            <a:noAutofit/>
          </a:bodyPr>
          <a:lstStyle/>
          <a:p>
            <a:r>
              <a:rPr lang="en-US"/>
              <a:t>Maximum capacity during a block is 14.5tph</a:t>
            </a:r>
          </a:p>
          <a:p>
            <a:r>
              <a:rPr lang="en-US"/>
              <a:t>During a Relief Line block, up to 2tph could be run to/from Old Oak Common Elizabeth Line depot</a:t>
            </a:r>
          </a:p>
          <a:p>
            <a:pPr marL="179705" indent="-179705"/>
            <a:r>
              <a:rPr lang="en-US"/>
              <a:t>Westbourne Park can turn back in excess of 12tph, but not the full minimum 20tph EL Sunday service on a sustained basis</a:t>
            </a:r>
          </a:p>
          <a:p>
            <a:r>
              <a:rPr lang="en-US"/>
              <a:t>No consideration is given to destinations beyond Reading, </a:t>
            </a:r>
            <a:r>
              <a:rPr lang="en-US" err="1"/>
              <a:t>recognising</a:t>
            </a:r>
            <a:r>
              <a:rPr lang="en-US"/>
              <a:t> wider specification may differ by date</a:t>
            </a:r>
          </a:p>
          <a:p>
            <a:r>
              <a:rPr lang="en-US"/>
              <a:t>On train capacity is as follows</a:t>
            </a:r>
          </a:p>
          <a:p>
            <a:pPr lvl="1"/>
            <a:r>
              <a:rPr lang="en-US"/>
              <a:t>GWR – 9-car 800: 650 passengers</a:t>
            </a:r>
          </a:p>
          <a:p>
            <a:pPr lvl="1"/>
            <a:r>
              <a:rPr lang="en-US"/>
              <a:t>Elizabeth Line – 345: 1500 passengers. This is halved for airport traffic (as an approximation)</a:t>
            </a:r>
          </a:p>
          <a:p>
            <a:pPr lvl="1"/>
            <a:r>
              <a:rPr lang="en-US"/>
              <a:t>Heathrow Express – 387: 200 passengers</a:t>
            </a:r>
          </a:p>
          <a:p>
            <a:endParaRPr lang="en-US"/>
          </a:p>
          <a:p>
            <a:endParaRPr lang="en-US"/>
          </a:p>
        </p:txBody>
      </p:sp>
    </p:spTree>
    <p:extLst>
      <p:ext uri="{BB962C8B-B14F-4D97-AF65-F5344CB8AC3E}">
        <p14:creationId xmlns:p14="http://schemas.microsoft.com/office/powerpoint/2010/main" val="4047681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365F-9BD8-4B16-8BD7-27AD35397974}"/>
              </a:ext>
            </a:extLst>
          </p:cNvPr>
          <p:cNvSpPr>
            <a:spLocks noGrp="1"/>
          </p:cNvSpPr>
          <p:nvPr>
            <p:ph type="title"/>
          </p:nvPr>
        </p:nvSpPr>
        <p:spPr/>
        <p:txBody>
          <a:bodyPr/>
          <a:lstStyle/>
          <a:p>
            <a:r>
              <a:rPr lang="en-GB"/>
              <a:t>Methodology</a:t>
            </a:r>
          </a:p>
        </p:txBody>
      </p:sp>
      <p:sp>
        <p:nvSpPr>
          <p:cNvPr id="3" name="Content Placeholder 2">
            <a:extLst>
              <a:ext uri="{FF2B5EF4-FFF2-40B4-BE49-F238E27FC236}">
                <a16:creationId xmlns:a16="http://schemas.microsoft.com/office/drawing/2014/main" id="{F6E96F36-C4BA-41EF-8E0C-22FD3DD22CD0}"/>
              </a:ext>
            </a:extLst>
          </p:cNvPr>
          <p:cNvSpPr>
            <a:spLocks noGrp="1"/>
          </p:cNvSpPr>
          <p:nvPr>
            <p:ph idx="1"/>
          </p:nvPr>
        </p:nvSpPr>
        <p:spPr/>
        <p:txBody>
          <a:bodyPr vert="horz" lIns="0" tIns="0" rIns="0" bIns="0" rtlCol="0" anchor="t">
            <a:noAutofit/>
          </a:bodyPr>
          <a:lstStyle/>
          <a:p>
            <a:pPr marL="0" indent="0">
              <a:buNone/>
            </a:pPr>
            <a:r>
              <a:rPr lang="en-GB"/>
              <a:t>The hour with the highest forecast was chosen from each direction noting:</a:t>
            </a:r>
          </a:p>
          <a:p>
            <a:pPr marL="179705" indent="-179705"/>
            <a:r>
              <a:rPr lang="en-GB"/>
              <a:t>The split of demand between the four operations is broadly similar across the day</a:t>
            </a:r>
          </a:p>
          <a:p>
            <a:pPr marL="179705" indent="-179705"/>
            <a:r>
              <a:rPr lang="en-GB"/>
              <a:t>Across the central 10-hour period on a Sunday, demand fluctuates between 4-7,000 arrivals per hour</a:t>
            </a:r>
          </a:p>
          <a:p>
            <a:pPr marL="179705" indent="-179705"/>
            <a:r>
              <a:rPr lang="en-GB"/>
              <a:t>Highest variances were early morning/ late evening – further trade-offs may be made to handle fluctuations</a:t>
            </a:r>
          </a:p>
          <a:p>
            <a:pPr marL="0" indent="0">
              <a:buNone/>
            </a:pPr>
            <a:r>
              <a:rPr lang="en-GB"/>
              <a:t>The DfT DDG growth forecast for 2026 is used, moderated with </a:t>
            </a:r>
            <a:r>
              <a:rPr lang="en-GB" err="1"/>
              <a:t>Railplan</a:t>
            </a:r>
            <a:r>
              <a:rPr lang="en-GB"/>
              <a:t> data</a:t>
            </a:r>
          </a:p>
          <a:p>
            <a:pPr marL="0" indent="0">
              <a:buNone/>
            </a:pPr>
            <a:r>
              <a:rPr lang="en-GB"/>
              <a:t>The demand for passengers traveling to/from Paddington is allocated first proportionally, and then by on-train capacity to produce potential specifications with train loadings. Airport passengers may be reallocated between operators considering the geographic overlap in service offering</a:t>
            </a:r>
          </a:p>
          <a:p>
            <a:pPr marL="0" indent="0">
              <a:buNone/>
            </a:pPr>
            <a:r>
              <a:rPr lang="en-GB"/>
              <a:t>GWR may target a lower on-train capacity due to variation in origin-destination pairs</a:t>
            </a:r>
          </a:p>
        </p:txBody>
      </p:sp>
    </p:spTree>
    <p:extLst>
      <p:ext uri="{BB962C8B-B14F-4D97-AF65-F5344CB8AC3E}">
        <p14:creationId xmlns:p14="http://schemas.microsoft.com/office/powerpoint/2010/main" val="2996474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D504E58-8E68-5BE4-7B42-D4A8473DD80F}"/>
              </a:ext>
            </a:extLst>
          </p:cNvPr>
          <p:cNvSpPr>
            <a:spLocks noGrp="1"/>
          </p:cNvSpPr>
          <p:nvPr>
            <p:ph type="title"/>
          </p:nvPr>
        </p:nvSpPr>
        <p:spPr>
          <a:xfrm>
            <a:off x="633600" y="828000"/>
            <a:ext cx="8533230" cy="643370"/>
          </a:xfrm>
        </p:spPr>
        <p:txBody>
          <a:bodyPr/>
          <a:lstStyle/>
          <a:p>
            <a:r>
              <a:rPr lang="en-US"/>
              <a:t>Potential split – A. Current</a:t>
            </a:r>
          </a:p>
        </p:txBody>
      </p:sp>
      <p:sp>
        <p:nvSpPr>
          <p:cNvPr id="6" name="TextBox 5">
            <a:extLst>
              <a:ext uri="{FF2B5EF4-FFF2-40B4-BE49-F238E27FC236}">
                <a16:creationId xmlns:a16="http://schemas.microsoft.com/office/drawing/2014/main" id="{B8913269-3382-4295-9785-E21C7FF5B22E}"/>
              </a:ext>
            </a:extLst>
          </p:cNvPr>
          <p:cNvSpPr txBox="1"/>
          <p:nvPr/>
        </p:nvSpPr>
        <p:spPr>
          <a:xfrm>
            <a:off x="7199790" y="1642368"/>
            <a:ext cx="3852909" cy="1815882"/>
          </a:xfrm>
          <a:prstGeom prst="rect">
            <a:avLst/>
          </a:prstGeom>
          <a:noFill/>
        </p:spPr>
        <p:txBody>
          <a:bodyPr wrap="square" lIns="91440" tIns="45720" rIns="91440" bIns="45720" rtlCol="0" anchor="t">
            <a:spAutoFit/>
          </a:bodyPr>
          <a:lstStyle/>
          <a:p>
            <a:r>
              <a:rPr lang="en-GB" sz="1400"/>
              <a:t>A roll-forward of previous practice with a 6.5/4/4 split shows the following issues:</a:t>
            </a:r>
          </a:p>
          <a:p>
            <a:pPr marL="285750" indent="-285750">
              <a:buFont typeface="Arial" panose="020B0604020202020204" pitchFamily="34" charset="0"/>
              <a:buChar char="•"/>
            </a:pPr>
            <a:r>
              <a:rPr lang="en-GB" sz="1400"/>
              <a:t>GWR capacity becoming constrained</a:t>
            </a:r>
          </a:p>
          <a:p>
            <a:pPr marL="285750" indent="-285750">
              <a:buFont typeface="Arial" panose="020B0604020202020204" pitchFamily="34" charset="0"/>
              <a:buChar char="•"/>
            </a:pPr>
            <a:r>
              <a:rPr lang="en-GB" sz="1400"/>
              <a:t>EL capacity of 450 seats/train an issue</a:t>
            </a:r>
          </a:p>
          <a:p>
            <a:pPr marL="285750" indent="-285750">
              <a:buFont typeface="Arial" panose="020B0604020202020204" pitchFamily="34" charset="0"/>
              <a:buChar char="•"/>
            </a:pPr>
            <a:r>
              <a:rPr lang="en-GB" sz="1400"/>
              <a:t>Significant under provision on Heathrow Airport market</a:t>
            </a:r>
          </a:p>
          <a:p>
            <a:pPr marL="285750" indent="-285750">
              <a:buFont typeface="Arial" panose="020B0604020202020204" pitchFamily="34" charset="0"/>
              <a:buChar char="•"/>
            </a:pPr>
            <a:r>
              <a:rPr lang="en-GB" sz="1400"/>
              <a:t>High discrepancy between overall loadings on different operators/routes</a:t>
            </a:r>
          </a:p>
        </p:txBody>
      </p:sp>
      <p:graphicFrame>
        <p:nvGraphicFramePr>
          <p:cNvPr id="11" name="Content Placeholder 10">
            <a:extLst>
              <a:ext uri="{FF2B5EF4-FFF2-40B4-BE49-F238E27FC236}">
                <a16:creationId xmlns:a16="http://schemas.microsoft.com/office/drawing/2014/main" id="{1FB2B2A3-328C-8894-125A-658A4355B17C}"/>
              </a:ext>
            </a:extLst>
          </p:cNvPr>
          <p:cNvGraphicFramePr>
            <a:graphicFrameLocks noGrp="1"/>
          </p:cNvGraphicFramePr>
          <p:nvPr>
            <p:ph idx="1"/>
            <p:extLst>
              <p:ext uri="{D42A27DB-BD31-4B8C-83A1-F6EECF244321}">
                <p14:modId xmlns:p14="http://schemas.microsoft.com/office/powerpoint/2010/main" val="4126652950"/>
              </p:ext>
            </p:extLst>
          </p:nvPr>
        </p:nvGraphicFramePr>
        <p:xfrm>
          <a:off x="633413" y="1627188"/>
          <a:ext cx="5834630" cy="1549031"/>
        </p:xfrm>
        <a:graphic>
          <a:graphicData uri="http://schemas.openxmlformats.org/drawingml/2006/table">
            <a:tbl>
              <a:tblPr firstRow="1" bandRow="1">
                <a:tableStyleId>{5C22544A-7EE6-4342-B048-85BDC9FD1C3A}</a:tableStyleId>
              </a:tblPr>
              <a:tblGrid>
                <a:gridCol w="974550">
                  <a:extLst>
                    <a:ext uri="{9D8B030D-6E8A-4147-A177-3AD203B41FA5}">
                      <a16:colId xmlns:a16="http://schemas.microsoft.com/office/drawing/2014/main" val="3615313453"/>
                    </a:ext>
                  </a:extLst>
                </a:gridCol>
                <a:gridCol w="607510">
                  <a:extLst>
                    <a:ext uri="{9D8B030D-6E8A-4147-A177-3AD203B41FA5}">
                      <a16:colId xmlns:a16="http://schemas.microsoft.com/office/drawing/2014/main" val="4257072785"/>
                    </a:ext>
                  </a:extLst>
                </a:gridCol>
                <a:gridCol w="607510">
                  <a:extLst>
                    <a:ext uri="{9D8B030D-6E8A-4147-A177-3AD203B41FA5}">
                      <a16:colId xmlns:a16="http://schemas.microsoft.com/office/drawing/2014/main" val="2709499844"/>
                    </a:ext>
                  </a:extLst>
                </a:gridCol>
                <a:gridCol w="607510">
                  <a:extLst>
                    <a:ext uri="{9D8B030D-6E8A-4147-A177-3AD203B41FA5}">
                      <a16:colId xmlns:a16="http://schemas.microsoft.com/office/drawing/2014/main" val="1890843135"/>
                    </a:ext>
                  </a:extLst>
                </a:gridCol>
                <a:gridCol w="607510">
                  <a:extLst>
                    <a:ext uri="{9D8B030D-6E8A-4147-A177-3AD203B41FA5}">
                      <a16:colId xmlns:a16="http://schemas.microsoft.com/office/drawing/2014/main" val="2122856925"/>
                    </a:ext>
                  </a:extLst>
                </a:gridCol>
                <a:gridCol w="607510">
                  <a:extLst>
                    <a:ext uri="{9D8B030D-6E8A-4147-A177-3AD203B41FA5}">
                      <a16:colId xmlns:a16="http://schemas.microsoft.com/office/drawing/2014/main" val="2378824151"/>
                    </a:ext>
                  </a:extLst>
                </a:gridCol>
                <a:gridCol w="607510">
                  <a:extLst>
                    <a:ext uri="{9D8B030D-6E8A-4147-A177-3AD203B41FA5}">
                      <a16:colId xmlns:a16="http://schemas.microsoft.com/office/drawing/2014/main" val="2931691363"/>
                    </a:ext>
                  </a:extLst>
                </a:gridCol>
                <a:gridCol w="607510">
                  <a:extLst>
                    <a:ext uri="{9D8B030D-6E8A-4147-A177-3AD203B41FA5}">
                      <a16:colId xmlns:a16="http://schemas.microsoft.com/office/drawing/2014/main" val="2067549828"/>
                    </a:ext>
                  </a:extLst>
                </a:gridCol>
                <a:gridCol w="607510">
                  <a:extLst>
                    <a:ext uri="{9D8B030D-6E8A-4147-A177-3AD203B41FA5}">
                      <a16:colId xmlns:a16="http://schemas.microsoft.com/office/drawing/2014/main" val="4057839179"/>
                    </a:ext>
                  </a:extLst>
                </a:gridCol>
              </a:tblGrid>
              <a:tr h="253999">
                <a:tc>
                  <a:txBody>
                    <a:bodyPr/>
                    <a:lstStyle/>
                    <a:p>
                      <a:pPr lvl="0">
                        <a:buNone/>
                      </a:pPr>
                      <a:r>
                        <a:rPr lang="en-US" sz="1000">
                          <a:effectLst/>
                        </a:rPr>
                        <a:t>Up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extLst>
                  <a:ext uri="{0D108BD9-81ED-4DB2-BD59-A6C34878D82A}">
                    <a16:rowId xmlns:a16="http://schemas.microsoft.com/office/drawing/2014/main" val="2547249432"/>
                  </a:ext>
                </a:extLst>
              </a:tr>
              <a:tr h="335642">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a:txBody>
                    <a:bodyPr/>
                    <a:lstStyle/>
                    <a:p>
                      <a:r>
                        <a:rPr lang="en-US" sz="1000">
                          <a:effectLst/>
                        </a:rPr>
                        <a:t>Capacity allocated</a:t>
                      </a:r>
                    </a:p>
                  </a:txBody>
                  <a:tcPr marL="0" marR="0" marT="0" marB="0" anchor="ctr"/>
                </a:tc>
                <a:tc>
                  <a:txBody>
                    <a:bodyPr/>
                    <a:lstStyle/>
                    <a:p>
                      <a:r>
                        <a:rPr lang="en-US" sz="1000">
                          <a:effectLst/>
                        </a:rPr>
                        <a:t>Train loadings</a:t>
                      </a:r>
                    </a:p>
                  </a:txBody>
                  <a:tcPr marL="0" marR="0" marT="0" marB="0" anchor="ctr"/>
                </a:tc>
                <a:tc>
                  <a:txBody>
                    <a:bodyPr/>
                    <a:lstStyle/>
                    <a:p>
                      <a:r>
                        <a:rPr lang="en-US" sz="1000">
                          <a:effectLst/>
                        </a:rPr>
                        <a:t>% Capacity</a:t>
                      </a:r>
                    </a:p>
                  </a:txBody>
                  <a:tcPr marL="0" marR="0" marT="0" marB="0" anchor="ctr"/>
                </a:tc>
                <a:extLst>
                  <a:ext uri="{0D108BD9-81ED-4DB2-BD59-A6C34878D82A}">
                    <a16:rowId xmlns:a16="http://schemas.microsoft.com/office/drawing/2014/main" val="2204456197"/>
                  </a:ext>
                </a:extLst>
              </a:tr>
              <a:tr h="181428">
                <a:tc>
                  <a:txBody>
                    <a:bodyPr/>
                    <a:lstStyle/>
                    <a:p>
                      <a:r>
                        <a:rPr lang="en-US" sz="1000">
                          <a:effectLst/>
                        </a:rPr>
                        <a:t>GW Reliefs </a:t>
                      </a:r>
                    </a:p>
                  </a:txBody>
                  <a:tcPr marL="0" marR="0" marT="0" marB="0" anchor="ctr"/>
                </a:tc>
                <a:tc>
                  <a:txBody>
                    <a:bodyPr/>
                    <a:lstStyle/>
                    <a:p>
                      <a:pPr algn="r"/>
                      <a:r>
                        <a:rPr lang="en-US" sz="1000"/>
                        <a:t>915</a:t>
                      </a:r>
                    </a:p>
                  </a:txBody>
                  <a:tcPr marL="0" marR="0" marT="0" marB="0" anchor="ctr"/>
                </a:tc>
                <a:tc>
                  <a:txBody>
                    <a:bodyPr/>
                    <a:lstStyle/>
                    <a:p>
                      <a:pPr algn="r"/>
                      <a:r>
                        <a:rPr lang="en-US" sz="1000"/>
                        <a:t>7.42%</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1.1</a:t>
                      </a:r>
                    </a:p>
                  </a:txBody>
                  <a:tcPr marL="0" marR="0" marT="0" marB="0" anchor="ctr"/>
                </a:tc>
                <a:tc>
                  <a:txBody>
                    <a:bodyPr/>
                    <a:lstStyle/>
                    <a:p>
                      <a:pPr algn="r"/>
                      <a:r>
                        <a:rPr lang="en-US" sz="1000"/>
                        <a:t>2</a:t>
                      </a:r>
                    </a:p>
                  </a:txBody>
                  <a:tcPr marL="0" marR="0" marT="0" marB="0" anchor="ctr"/>
                </a:tc>
                <a:tc>
                  <a:txBody>
                    <a:bodyPr/>
                    <a:lstStyle/>
                    <a:p>
                      <a:pPr algn="r"/>
                      <a:r>
                        <a:rPr lang="en-US" sz="1000"/>
                        <a:t>457.72</a:t>
                      </a:r>
                    </a:p>
                  </a:txBody>
                  <a:tcPr marL="0" marR="0" marT="0" marB="0" anchor="ctr"/>
                </a:tc>
                <a:tc>
                  <a:txBody>
                    <a:bodyPr/>
                    <a:lstStyle/>
                    <a:p>
                      <a:pPr algn="r"/>
                      <a:r>
                        <a:rPr lang="en-US" sz="1000"/>
                        <a:t>101.72%</a:t>
                      </a:r>
                    </a:p>
                  </a:txBody>
                  <a:tcPr marL="0" marR="0" marT="0" marB="0" anchor="ctr"/>
                </a:tc>
                <a:extLst>
                  <a:ext uri="{0D108BD9-81ED-4DB2-BD59-A6C34878D82A}">
                    <a16:rowId xmlns:a16="http://schemas.microsoft.com/office/drawing/2014/main" val="1655160537"/>
                  </a:ext>
                </a:extLst>
              </a:tr>
              <a:tr h="208642">
                <a:tc>
                  <a:txBody>
                    <a:bodyPr/>
                    <a:lstStyle/>
                    <a:p>
                      <a:r>
                        <a:rPr lang="en-US" sz="1000">
                          <a:effectLst/>
                        </a:rPr>
                        <a:t>GW Mains</a:t>
                      </a:r>
                    </a:p>
                  </a:txBody>
                  <a:tcPr marL="0" marR="0" marT="0" marB="0" anchor="ctr"/>
                </a:tc>
                <a:tc>
                  <a:txBody>
                    <a:bodyPr/>
                    <a:lstStyle/>
                    <a:p>
                      <a:pPr algn="r"/>
                      <a:r>
                        <a:rPr lang="en-US" sz="1000"/>
                        <a:t>4454</a:t>
                      </a:r>
                    </a:p>
                  </a:txBody>
                  <a:tcPr marL="0" marR="0" marT="0" marB="0" anchor="ctr"/>
                </a:tc>
                <a:tc>
                  <a:txBody>
                    <a:bodyPr/>
                    <a:lstStyle/>
                    <a:p>
                      <a:pPr algn="r"/>
                      <a:r>
                        <a:rPr lang="en-US" sz="1000"/>
                        <a:t>36.12%</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5.2</a:t>
                      </a:r>
                    </a:p>
                  </a:txBody>
                  <a:tcPr marL="0" marR="0" marT="0" marB="0" anchor="ctr"/>
                </a:tc>
                <a:tc>
                  <a:txBody>
                    <a:bodyPr/>
                    <a:lstStyle/>
                    <a:p>
                      <a:pPr algn="r"/>
                      <a:r>
                        <a:rPr lang="en-US" sz="1000"/>
                        <a:t>6.5</a:t>
                      </a:r>
                    </a:p>
                  </a:txBody>
                  <a:tcPr marL="0" marR="0" marT="0" marB="0" anchor="ctr"/>
                </a:tc>
                <a:tc>
                  <a:txBody>
                    <a:bodyPr/>
                    <a:lstStyle/>
                    <a:p>
                      <a:pPr algn="r"/>
                      <a:r>
                        <a:rPr lang="en-US" sz="1000"/>
                        <a:t>685.30</a:t>
                      </a:r>
                    </a:p>
                  </a:txBody>
                  <a:tcPr marL="0" marR="0" marT="0" marB="0" anchor="ctr"/>
                </a:tc>
                <a:tc>
                  <a:txBody>
                    <a:bodyPr/>
                    <a:lstStyle/>
                    <a:p>
                      <a:pPr algn="r"/>
                      <a:r>
                        <a:rPr lang="en-US" sz="1000"/>
                        <a:t>105.43%</a:t>
                      </a:r>
                    </a:p>
                  </a:txBody>
                  <a:tcPr marL="0" marR="0" marT="0" marB="0" anchor="ctr"/>
                </a:tc>
                <a:extLst>
                  <a:ext uri="{0D108BD9-81ED-4DB2-BD59-A6C34878D82A}">
                    <a16:rowId xmlns:a16="http://schemas.microsoft.com/office/drawing/2014/main" val="1445603564"/>
                  </a:ext>
                </a:extLst>
              </a:tr>
              <a:tr h="284660">
                <a:tc>
                  <a:txBody>
                    <a:bodyPr/>
                    <a:lstStyle/>
                    <a:p>
                      <a:r>
                        <a:rPr lang="en-US" sz="1000">
                          <a:effectLst/>
                        </a:rPr>
                        <a:t>Heathrow Express</a:t>
                      </a:r>
                    </a:p>
                  </a:txBody>
                  <a:tcPr marL="0" marR="0" marT="0" marB="0" anchor="ctr"/>
                </a:tc>
                <a:tc>
                  <a:txBody>
                    <a:bodyPr/>
                    <a:lstStyle/>
                    <a:p>
                      <a:pPr algn="r"/>
                      <a:r>
                        <a:rPr lang="en-US" sz="1000"/>
                        <a:t>276</a:t>
                      </a:r>
                    </a:p>
                  </a:txBody>
                  <a:tcPr marL="0" marR="0" marT="0" marB="0" anchor="ctr"/>
                </a:tc>
                <a:tc>
                  <a:txBody>
                    <a:bodyPr/>
                    <a:lstStyle/>
                    <a:p>
                      <a:pPr algn="r"/>
                      <a:r>
                        <a:rPr lang="en-US" sz="1000"/>
                        <a:t>2.24%</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0.3</a:t>
                      </a:r>
                    </a:p>
                  </a:txBody>
                  <a:tcPr marL="0" marR="0" marT="0" marB="0" anchor="ctr"/>
                </a:tc>
                <a:tc>
                  <a:txBody>
                    <a:bodyPr/>
                    <a:lstStyle/>
                    <a:p>
                      <a:pPr algn="r"/>
                      <a:r>
                        <a:rPr lang="en-US" sz="1000"/>
                        <a:t>4</a:t>
                      </a:r>
                    </a:p>
                  </a:txBody>
                  <a:tcPr marL="0" marR="0" marT="0" marB="0" anchor="ctr"/>
                </a:tc>
                <a:tc>
                  <a:txBody>
                    <a:bodyPr/>
                    <a:lstStyle/>
                    <a:p>
                      <a:pPr algn="r"/>
                      <a:r>
                        <a:rPr lang="en-US" sz="1000"/>
                        <a:t>69.01</a:t>
                      </a:r>
                    </a:p>
                  </a:txBody>
                  <a:tcPr marL="0" marR="0" marT="0" marB="0" anchor="ctr"/>
                </a:tc>
                <a:tc>
                  <a:txBody>
                    <a:bodyPr/>
                    <a:lstStyle/>
                    <a:p>
                      <a:pPr algn="r"/>
                      <a:r>
                        <a:rPr lang="en-US" sz="1000"/>
                        <a:t>18.45%</a:t>
                      </a:r>
                    </a:p>
                  </a:txBody>
                  <a:tcPr marL="0" marR="0" marT="0" marB="0" anchor="ctr"/>
                </a:tc>
                <a:extLst>
                  <a:ext uri="{0D108BD9-81ED-4DB2-BD59-A6C34878D82A}">
                    <a16:rowId xmlns:a16="http://schemas.microsoft.com/office/drawing/2014/main" val="2137538959"/>
                  </a:ext>
                </a:extLst>
              </a:tr>
              <a:tr h="284660">
                <a:tc>
                  <a:txBody>
                    <a:bodyPr/>
                    <a:lstStyle/>
                    <a:p>
                      <a:r>
                        <a:rPr lang="en-US" sz="1000">
                          <a:effectLst/>
                        </a:rPr>
                        <a:t>Heathrow EL</a:t>
                      </a:r>
                    </a:p>
                  </a:txBody>
                  <a:tcPr marL="0" marR="0" marT="0" marB="0" anchor="ctr"/>
                </a:tc>
                <a:tc>
                  <a:txBody>
                    <a:bodyPr/>
                    <a:lstStyle/>
                    <a:p>
                      <a:pPr algn="r"/>
                      <a:r>
                        <a:rPr lang="en-US" sz="1000"/>
                        <a:t>1261</a:t>
                      </a:r>
                    </a:p>
                  </a:txBody>
                  <a:tcPr marL="0" marR="0" marT="0" marB="0" anchor="ctr"/>
                </a:tc>
                <a:tc>
                  <a:txBody>
                    <a:bodyPr/>
                    <a:lstStyle/>
                    <a:p>
                      <a:pPr algn="r"/>
                      <a:r>
                        <a:rPr lang="en-US" sz="1000"/>
                        <a:t>10.22%</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1.5</a:t>
                      </a:r>
                    </a:p>
                  </a:txBody>
                  <a:tcPr marL="0" marR="0" marT="0" marB="0" anchor="ctr"/>
                </a:tc>
                <a:tc>
                  <a:txBody>
                    <a:bodyPr/>
                    <a:lstStyle/>
                    <a:p>
                      <a:pPr algn="r"/>
                      <a:r>
                        <a:rPr lang="en-US" sz="1000"/>
                        <a:t>2</a:t>
                      </a:r>
                    </a:p>
                  </a:txBody>
                  <a:tcPr marL="0" marR="0" marT="0" marB="0" anchor="ctr"/>
                </a:tc>
                <a:tc>
                  <a:txBody>
                    <a:bodyPr/>
                    <a:lstStyle/>
                    <a:p>
                      <a:pPr algn="r"/>
                      <a:r>
                        <a:rPr lang="en-US" sz="1000"/>
                        <a:t>630.30</a:t>
                      </a:r>
                    </a:p>
                  </a:txBody>
                  <a:tcPr marL="0" marR="0" marT="0" marB="0" anchor="ctr"/>
                </a:tc>
                <a:tc>
                  <a:txBody>
                    <a:bodyPr/>
                    <a:lstStyle/>
                    <a:p>
                      <a:pPr algn="r"/>
                      <a:r>
                        <a:rPr lang="en-US" sz="1000"/>
                        <a:t>140.07%</a:t>
                      </a:r>
                    </a:p>
                  </a:txBody>
                  <a:tcPr marL="0" marR="0" marT="0" marB="0" anchor="ctr"/>
                </a:tc>
                <a:extLst>
                  <a:ext uri="{0D108BD9-81ED-4DB2-BD59-A6C34878D82A}">
                    <a16:rowId xmlns:a16="http://schemas.microsoft.com/office/drawing/2014/main" val="688223317"/>
                  </a:ext>
                </a:extLst>
              </a:tr>
            </a:tbl>
          </a:graphicData>
        </a:graphic>
      </p:graphicFrame>
      <p:graphicFrame>
        <p:nvGraphicFramePr>
          <p:cNvPr id="13" name="Table 12">
            <a:extLst>
              <a:ext uri="{FF2B5EF4-FFF2-40B4-BE49-F238E27FC236}">
                <a16:creationId xmlns:a16="http://schemas.microsoft.com/office/drawing/2014/main" id="{F4BC08B4-819A-AFFC-0304-D614B488CA7F}"/>
              </a:ext>
            </a:extLst>
          </p:cNvPr>
          <p:cNvGraphicFramePr>
            <a:graphicFrameLocks noGrp="1"/>
          </p:cNvGraphicFramePr>
          <p:nvPr>
            <p:extLst>
              <p:ext uri="{D42A27DB-BD31-4B8C-83A1-F6EECF244321}">
                <p14:modId xmlns:p14="http://schemas.microsoft.com/office/powerpoint/2010/main" val="3312206517"/>
              </p:ext>
            </p:extLst>
          </p:nvPr>
        </p:nvGraphicFramePr>
        <p:xfrm>
          <a:off x="655865" y="3370580"/>
          <a:ext cx="5854700" cy="1851488"/>
        </p:xfrm>
        <a:graphic>
          <a:graphicData uri="http://schemas.openxmlformats.org/drawingml/2006/table">
            <a:tbl>
              <a:tblPr firstRow="1" bandRow="1">
                <a:tableStyleId>{5C22544A-7EE6-4342-B048-85BDC9FD1C3A}</a:tableStyleId>
              </a:tblPr>
              <a:tblGrid>
                <a:gridCol w="977900">
                  <a:extLst>
                    <a:ext uri="{9D8B030D-6E8A-4147-A177-3AD203B41FA5}">
                      <a16:colId xmlns:a16="http://schemas.microsoft.com/office/drawing/2014/main" val="57367413"/>
                    </a:ext>
                  </a:extLst>
                </a:gridCol>
                <a:gridCol w="609600">
                  <a:extLst>
                    <a:ext uri="{9D8B030D-6E8A-4147-A177-3AD203B41FA5}">
                      <a16:colId xmlns:a16="http://schemas.microsoft.com/office/drawing/2014/main" val="2438141932"/>
                    </a:ext>
                  </a:extLst>
                </a:gridCol>
                <a:gridCol w="609600">
                  <a:extLst>
                    <a:ext uri="{9D8B030D-6E8A-4147-A177-3AD203B41FA5}">
                      <a16:colId xmlns:a16="http://schemas.microsoft.com/office/drawing/2014/main" val="1584651379"/>
                    </a:ext>
                  </a:extLst>
                </a:gridCol>
                <a:gridCol w="609600">
                  <a:extLst>
                    <a:ext uri="{9D8B030D-6E8A-4147-A177-3AD203B41FA5}">
                      <a16:colId xmlns:a16="http://schemas.microsoft.com/office/drawing/2014/main" val="3538530649"/>
                    </a:ext>
                  </a:extLst>
                </a:gridCol>
                <a:gridCol w="609600">
                  <a:extLst>
                    <a:ext uri="{9D8B030D-6E8A-4147-A177-3AD203B41FA5}">
                      <a16:colId xmlns:a16="http://schemas.microsoft.com/office/drawing/2014/main" val="1057389459"/>
                    </a:ext>
                  </a:extLst>
                </a:gridCol>
                <a:gridCol w="609600">
                  <a:extLst>
                    <a:ext uri="{9D8B030D-6E8A-4147-A177-3AD203B41FA5}">
                      <a16:colId xmlns:a16="http://schemas.microsoft.com/office/drawing/2014/main" val="630769568"/>
                    </a:ext>
                  </a:extLst>
                </a:gridCol>
                <a:gridCol w="609600">
                  <a:extLst>
                    <a:ext uri="{9D8B030D-6E8A-4147-A177-3AD203B41FA5}">
                      <a16:colId xmlns:a16="http://schemas.microsoft.com/office/drawing/2014/main" val="2936988548"/>
                    </a:ext>
                  </a:extLst>
                </a:gridCol>
                <a:gridCol w="609600">
                  <a:extLst>
                    <a:ext uri="{9D8B030D-6E8A-4147-A177-3AD203B41FA5}">
                      <a16:colId xmlns:a16="http://schemas.microsoft.com/office/drawing/2014/main" val="3407636974"/>
                    </a:ext>
                  </a:extLst>
                </a:gridCol>
                <a:gridCol w="609600">
                  <a:extLst>
                    <a:ext uri="{9D8B030D-6E8A-4147-A177-3AD203B41FA5}">
                      <a16:colId xmlns:a16="http://schemas.microsoft.com/office/drawing/2014/main" val="1370134884"/>
                    </a:ext>
                  </a:extLst>
                </a:gridCol>
              </a:tblGrid>
              <a:tr h="142288">
                <a:tc>
                  <a:txBody>
                    <a:bodyPr/>
                    <a:lstStyle/>
                    <a:p>
                      <a:pPr lvl="0">
                        <a:buNone/>
                      </a:pPr>
                      <a:r>
                        <a:rPr lang="en-US" sz="1000">
                          <a:effectLst/>
                        </a:rPr>
                        <a:t>Down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extLst>
                  <a:ext uri="{0D108BD9-81ED-4DB2-BD59-A6C34878D82A}">
                    <a16:rowId xmlns:a16="http://schemas.microsoft.com/office/drawing/2014/main" val="2289112946"/>
                  </a:ext>
                </a:extLst>
              </a:tr>
              <a:tr h="309686">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a:txBody>
                    <a:bodyPr/>
                    <a:lstStyle/>
                    <a:p>
                      <a:r>
                        <a:rPr lang="en-US" sz="1000">
                          <a:effectLst/>
                        </a:rPr>
                        <a:t>Capacity allocated</a:t>
                      </a:r>
                    </a:p>
                  </a:txBody>
                  <a:tcPr marL="0" marR="0" marT="0" marB="0" anchor="ctr"/>
                </a:tc>
                <a:tc>
                  <a:txBody>
                    <a:bodyPr/>
                    <a:lstStyle/>
                    <a:p>
                      <a:r>
                        <a:rPr lang="en-US" sz="1000">
                          <a:effectLst/>
                        </a:rPr>
                        <a:t>Train loadings</a:t>
                      </a:r>
                    </a:p>
                  </a:txBody>
                  <a:tcPr marL="0" marR="0" marT="0" marB="0" anchor="ctr"/>
                </a:tc>
                <a:tc>
                  <a:txBody>
                    <a:bodyPr/>
                    <a:lstStyle/>
                    <a:p>
                      <a:r>
                        <a:rPr lang="en-US" sz="1000">
                          <a:effectLst/>
                        </a:rPr>
                        <a:t>% Capacity</a:t>
                      </a:r>
                    </a:p>
                  </a:txBody>
                  <a:tcPr marL="0" marR="0" marT="0" marB="0" anchor="ctr"/>
                </a:tc>
                <a:extLst>
                  <a:ext uri="{0D108BD9-81ED-4DB2-BD59-A6C34878D82A}">
                    <a16:rowId xmlns:a16="http://schemas.microsoft.com/office/drawing/2014/main" val="4246506939"/>
                  </a:ext>
                </a:extLst>
              </a:tr>
              <a:tr h="267836">
                <a:tc>
                  <a:txBody>
                    <a:bodyPr/>
                    <a:lstStyle/>
                    <a:p>
                      <a:r>
                        <a:rPr lang="en-US" sz="1000">
                          <a:effectLst/>
                        </a:rPr>
                        <a:t>GW Reliefs </a:t>
                      </a:r>
                    </a:p>
                  </a:txBody>
                  <a:tcPr marL="0" marR="0" marT="0" marB="0" anchor="ctr"/>
                </a:tc>
                <a:tc>
                  <a:txBody>
                    <a:bodyPr/>
                    <a:lstStyle/>
                    <a:p>
                      <a:pPr algn="r"/>
                      <a:r>
                        <a:rPr lang="en-US" sz="1000"/>
                        <a:t>627</a:t>
                      </a:r>
                    </a:p>
                  </a:txBody>
                  <a:tcPr marL="0" marR="0" marT="0" marB="0" anchor="ctr"/>
                </a:tc>
                <a:tc>
                  <a:txBody>
                    <a:bodyPr/>
                    <a:lstStyle/>
                    <a:p>
                      <a:pPr algn="r"/>
                      <a:r>
                        <a:rPr lang="en-US" sz="1000"/>
                        <a:t>5.08%</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0.7</a:t>
                      </a:r>
                    </a:p>
                  </a:txBody>
                  <a:tcPr marL="0" marR="0" marT="0" marB="0" anchor="ctr"/>
                </a:tc>
                <a:tc>
                  <a:txBody>
                    <a:bodyPr/>
                    <a:lstStyle/>
                    <a:p>
                      <a:pPr algn="r"/>
                      <a:r>
                        <a:rPr lang="en-US" sz="1000"/>
                        <a:t>2</a:t>
                      </a:r>
                    </a:p>
                  </a:txBody>
                  <a:tcPr marL="0" marR="0" marT="0" marB="0" anchor="ctr"/>
                </a:tc>
                <a:tc>
                  <a:txBody>
                    <a:bodyPr/>
                    <a:lstStyle/>
                    <a:p>
                      <a:pPr algn="r"/>
                      <a:r>
                        <a:rPr lang="en-US" sz="1000"/>
                        <a:t>313.44</a:t>
                      </a:r>
                    </a:p>
                  </a:txBody>
                  <a:tcPr marL="0" marR="0" marT="0" marB="0" anchor="ctr"/>
                </a:tc>
                <a:tc>
                  <a:txBody>
                    <a:bodyPr/>
                    <a:lstStyle/>
                    <a:p>
                      <a:pPr algn="r"/>
                      <a:r>
                        <a:rPr lang="en-US" sz="1000"/>
                        <a:t>69.65%</a:t>
                      </a:r>
                    </a:p>
                  </a:txBody>
                  <a:tcPr marL="0" marR="0" marT="0" marB="0" anchor="ctr"/>
                </a:tc>
                <a:extLst>
                  <a:ext uri="{0D108BD9-81ED-4DB2-BD59-A6C34878D82A}">
                    <a16:rowId xmlns:a16="http://schemas.microsoft.com/office/drawing/2014/main" val="680106159"/>
                  </a:ext>
                </a:extLst>
              </a:tr>
              <a:tr h="217617">
                <a:tc>
                  <a:txBody>
                    <a:bodyPr/>
                    <a:lstStyle/>
                    <a:p>
                      <a:r>
                        <a:rPr lang="en-US" sz="1000">
                          <a:effectLst/>
                        </a:rPr>
                        <a:t>GW Mains</a:t>
                      </a:r>
                    </a:p>
                  </a:txBody>
                  <a:tcPr marL="0" marR="0" marT="0" marB="0" anchor="ctr"/>
                </a:tc>
                <a:tc>
                  <a:txBody>
                    <a:bodyPr/>
                    <a:lstStyle/>
                    <a:p>
                      <a:pPr algn="r"/>
                      <a:r>
                        <a:rPr lang="en-US" sz="1000"/>
                        <a:t>3622</a:t>
                      </a:r>
                    </a:p>
                  </a:txBody>
                  <a:tcPr marL="0" marR="0" marT="0" marB="0" anchor="ctr"/>
                </a:tc>
                <a:tc>
                  <a:txBody>
                    <a:bodyPr/>
                    <a:lstStyle/>
                    <a:p>
                      <a:pPr algn="r"/>
                      <a:r>
                        <a:rPr lang="en-US" sz="1000"/>
                        <a:t>29.37%</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4.3</a:t>
                      </a:r>
                    </a:p>
                  </a:txBody>
                  <a:tcPr marL="0" marR="0" marT="0" marB="0" anchor="ctr"/>
                </a:tc>
                <a:tc>
                  <a:txBody>
                    <a:bodyPr/>
                    <a:lstStyle/>
                    <a:p>
                      <a:pPr algn="r"/>
                      <a:r>
                        <a:rPr lang="en-US" sz="1000"/>
                        <a:t>6.5</a:t>
                      </a:r>
                    </a:p>
                  </a:txBody>
                  <a:tcPr marL="0" marR="0" marT="0" marB="0" anchor="ctr"/>
                </a:tc>
                <a:tc>
                  <a:txBody>
                    <a:bodyPr/>
                    <a:lstStyle/>
                    <a:p>
                      <a:pPr algn="r"/>
                      <a:r>
                        <a:rPr lang="en-US" sz="1000"/>
                        <a:t>557.23</a:t>
                      </a:r>
                    </a:p>
                  </a:txBody>
                  <a:tcPr marL="0" marR="0" marT="0" marB="0" anchor="ctr"/>
                </a:tc>
                <a:tc>
                  <a:txBody>
                    <a:bodyPr/>
                    <a:lstStyle/>
                    <a:p>
                      <a:pPr algn="r"/>
                      <a:r>
                        <a:rPr lang="en-US" sz="1000"/>
                        <a:t>85.73%</a:t>
                      </a:r>
                    </a:p>
                  </a:txBody>
                  <a:tcPr marL="0" marR="0" marT="0" marB="0" anchor="ctr"/>
                </a:tc>
                <a:extLst>
                  <a:ext uri="{0D108BD9-81ED-4DB2-BD59-A6C34878D82A}">
                    <a16:rowId xmlns:a16="http://schemas.microsoft.com/office/drawing/2014/main" val="926762724"/>
                  </a:ext>
                </a:extLst>
              </a:tr>
              <a:tr h="426865">
                <a:tc>
                  <a:txBody>
                    <a:bodyPr/>
                    <a:lstStyle/>
                    <a:p>
                      <a:r>
                        <a:rPr lang="en-US" sz="1000">
                          <a:effectLst/>
                        </a:rPr>
                        <a:t>Heathrow Express</a:t>
                      </a:r>
                    </a:p>
                  </a:txBody>
                  <a:tcPr marL="0" marR="0" marT="0" marB="0" anchor="ctr"/>
                </a:tc>
                <a:tc>
                  <a:txBody>
                    <a:bodyPr/>
                    <a:lstStyle/>
                    <a:p>
                      <a:pPr algn="r"/>
                      <a:r>
                        <a:rPr lang="en-US" sz="1000"/>
                        <a:t>343</a:t>
                      </a:r>
                    </a:p>
                  </a:txBody>
                  <a:tcPr marL="0" marR="0" marT="0" marB="0" anchor="ctr"/>
                </a:tc>
                <a:tc>
                  <a:txBody>
                    <a:bodyPr/>
                    <a:lstStyle/>
                    <a:p>
                      <a:pPr algn="r"/>
                      <a:r>
                        <a:rPr lang="en-US" sz="1000"/>
                        <a:t>2.79%</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0.4</a:t>
                      </a:r>
                    </a:p>
                  </a:txBody>
                  <a:tcPr marL="0" marR="0" marT="0" marB="0" anchor="ctr"/>
                </a:tc>
                <a:tc>
                  <a:txBody>
                    <a:bodyPr/>
                    <a:lstStyle/>
                    <a:p>
                      <a:pPr algn="r"/>
                      <a:r>
                        <a:rPr lang="en-US" sz="1000"/>
                        <a:t>4</a:t>
                      </a:r>
                    </a:p>
                  </a:txBody>
                  <a:tcPr marL="0" marR="0" marT="0" marB="0" anchor="ctr"/>
                </a:tc>
                <a:tc>
                  <a:txBody>
                    <a:bodyPr/>
                    <a:lstStyle/>
                    <a:p>
                      <a:pPr algn="r"/>
                      <a:r>
                        <a:rPr lang="en-US" sz="1000"/>
                        <a:t>85.87</a:t>
                      </a:r>
                    </a:p>
                  </a:txBody>
                  <a:tcPr marL="0" marR="0" marT="0" marB="0" anchor="ctr"/>
                </a:tc>
                <a:tc>
                  <a:txBody>
                    <a:bodyPr/>
                    <a:lstStyle/>
                    <a:p>
                      <a:pPr algn="r"/>
                      <a:r>
                        <a:rPr lang="en-US" sz="1000"/>
                        <a:t>22.96%</a:t>
                      </a:r>
                    </a:p>
                  </a:txBody>
                  <a:tcPr marL="0" marR="0" marT="0" marB="0" anchor="ctr"/>
                </a:tc>
                <a:extLst>
                  <a:ext uri="{0D108BD9-81ED-4DB2-BD59-A6C34878D82A}">
                    <a16:rowId xmlns:a16="http://schemas.microsoft.com/office/drawing/2014/main" val="461053530"/>
                  </a:ext>
                </a:extLst>
              </a:tr>
              <a:tr h="477084">
                <a:tc>
                  <a:txBody>
                    <a:bodyPr/>
                    <a:lstStyle/>
                    <a:p>
                      <a:r>
                        <a:rPr lang="en-US" sz="1000">
                          <a:effectLst/>
                        </a:rPr>
                        <a:t>Heathrow EL</a:t>
                      </a:r>
                    </a:p>
                  </a:txBody>
                  <a:tcPr marL="0" marR="0" marT="0" marB="0" anchor="ctr"/>
                </a:tc>
                <a:tc>
                  <a:txBody>
                    <a:bodyPr/>
                    <a:lstStyle/>
                    <a:p>
                      <a:pPr algn="r"/>
                      <a:r>
                        <a:rPr lang="en-US" sz="1000"/>
                        <a:t>2250</a:t>
                      </a:r>
                    </a:p>
                  </a:txBody>
                  <a:tcPr marL="0" marR="0" marT="0" marB="0" anchor="ctr"/>
                </a:tc>
                <a:tc>
                  <a:txBody>
                    <a:bodyPr/>
                    <a:lstStyle/>
                    <a:p>
                      <a:pPr algn="r"/>
                      <a:r>
                        <a:rPr lang="en-US" sz="1000"/>
                        <a:t>18.24%</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2.6</a:t>
                      </a:r>
                    </a:p>
                  </a:txBody>
                  <a:tcPr marL="0" marR="0" marT="0" marB="0" anchor="ctr"/>
                </a:tc>
                <a:tc>
                  <a:txBody>
                    <a:bodyPr/>
                    <a:lstStyle/>
                    <a:p>
                      <a:pPr algn="r"/>
                      <a:r>
                        <a:rPr lang="en-US" sz="1000"/>
                        <a:t>2</a:t>
                      </a:r>
                    </a:p>
                  </a:txBody>
                  <a:tcPr marL="0" marR="0" marT="0" marB="0" anchor="ctr"/>
                </a:tc>
                <a:tc>
                  <a:txBody>
                    <a:bodyPr/>
                    <a:lstStyle/>
                    <a:p>
                      <a:pPr algn="r"/>
                      <a:r>
                        <a:rPr lang="en-US" sz="1000"/>
                        <a:t>1124.79</a:t>
                      </a:r>
                    </a:p>
                  </a:txBody>
                  <a:tcPr marL="0" marR="0" marT="0" marB="0" anchor="ctr"/>
                </a:tc>
                <a:tc>
                  <a:txBody>
                    <a:bodyPr/>
                    <a:lstStyle/>
                    <a:p>
                      <a:pPr algn="r"/>
                      <a:r>
                        <a:rPr lang="en-US" sz="1000"/>
                        <a:t>249.95%</a:t>
                      </a:r>
                    </a:p>
                  </a:txBody>
                  <a:tcPr marL="0" marR="0" marT="0" marB="0" anchor="ctr"/>
                </a:tc>
                <a:extLst>
                  <a:ext uri="{0D108BD9-81ED-4DB2-BD59-A6C34878D82A}">
                    <a16:rowId xmlns:a16="http://schemas.microsoft.com/office/drawing/2014/main" val="3592121787"/>
                  </a:ext>
                </a:extLst>
              </a:tr>
            </a:tbl>
          </a:graphicData>
        </a:graphic>
      </p:graphicFrame>
    </p:spTree>
    <p:extLst>
      <p:ext uri="{BB962C8B-B14F-4D97-AF65-F5344CB8AC3E}">
        <p14:creationId xmlns:p14="http://schemas.microsoft.com/office/powerpoint/2010/main" val="2057013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D504E58-8E68-5BE4-7B42-D4A8473DD80F}"/>
              </a:ext>
            </a:extLst>
          </p:cNvPr>
          <p:cNvSpPr>
            <a:spLocks noGrp="1"/>
          </p:cNvSpPr>
          <p:nvPr>
            <p:ph type="title"/>
          </p:nvPr>
        </p:nvSpPr>
        <p:spPr>
          <a:xfrm>
            <a:off x="633600" y="499917"/>
            <a:ext cx="10025480" cy="643370"/>
          </a:xfrm>
        </p:spPr>
        <p:txBody>
          <a:bodyPr/>
          <a:lstStyle/>
          <a:p>
            <a:r>
              <a:rPr lang="en-US"/>
              <a:t>Potential split – B. Reduce HEX to 2tph</a:t>
            </a:r>
          </a:p>
        </p:txBody>
      </p:sp>
      <p:sp>
        <p:nvSpPr>
          <p:cNvPr id="13" name="TextBox 12">
            <a:extLst>
              <a:ext uri="{FF2B5EF4-FFF2-40B4-BE49-F238E27FC236}">
                <a16:creationId xmlns:a16="http://schemas.microsoft.com/office/drawing/2014/main" id="{06E85F85-2D89-4B7B-B6BE-D436A415DF79}"/>
              </a:ext>
            </a:extLst>
          </p:cNvPr>
          <p:cNvSpPr txBox="1"/>
          <p:nvPr/>
        </p:nvSpPr>
        <p:spPr>
          <a:xfrm>
            <a:off x="347834" y="4935985"/>
            <a:ext cx="11423953" cy="1169551"/>
          </a:xfrm>
          <a:prstGeom prst="rect">
            <a:avLst/>
          </a:prstGeom>
          <a:noFill/>
        </p:spPr>
        <p:txBody>
          <a:bodyPr wrap="square" rtlCol="0">
            <a:spAutoFit/>
          </a:bodyPr>
          <a:lstStyle/>
          <a:p>
            <a:r>
              <a:rPr lang="en-GB" sz="1400"/>
              <a:t>Reallocation of 2 HEX paths to Elizabeth Line or GWR. Increasing GWR to 8.5tph provides adequate capacity on long distance services but leaves the Heathrow market underprovided. Increasing EL paths to Heathrow to 4tph would resolve the problem for airport customers, but leave the GWR long-distance challenge in place</a:t>
            </a:r>
          </a:p>
          <a:p>
            <a:endParaRPr lang="en-GB" sz="1400"/>
          </a:p>
          <a:p>
            <a:endParaRPr lang="en-GB" sz="1400"/>
          </a:p>
        </p:txBody>
      </p:sp>
      <p:graphicFrame>
        <p:nvGraphicFramePr>
          <p:cNvPr id="3" name="Table 2">
            <a:extLst>
              <a:ext uri="{FF2B5EF4-FFF2-40B4-BE49-F238E27FC236}">
                <a16:creationId xmlns:a16="http://schemas.microsoft.com/office/drawing/2014/main" id="{2675BDB5-DFB6-308D-1BC2-6919CBA3685C}"/>
              </a:ext>
            </a:extLst>
          </p:cNvPr>
          <p:cNvGraphicFramePr>
            <a:graphicFrameLocks noGrp="1"/>
          </p:cNvGraphicFramePr>
          <p:nvPr>
            <p:extLst>
              <p:ext uri="{D42A27DB-BD31-4B8C-83A1-F6EECF244321}">
                <p14:modId xmlns:p14="http://schemas.microsoft.com/office/powerpoint/2010/main" val="1094848338"/>
              </p:ext>
            </p:extLst>
          </p:nvPr>
        </p:nvGraphicFramePr>
        <p:xfrm>
          <a:off x="420007" y="1438366"/>
          <a:ext cx="5437342" cy="1648608"/>
        </p:xfrm>
        <a:graphic>
          <a:graphicData uri="http://schemas.openxmlformats.org/drawingml/2006/table">
            <a:tbl>
              <a:tblPr firstRow="1" bandRow="1">
                <a:tableStyleId>{5C22544A-7EE6-4342-B048-85BDC9FD1C3A}</a:tableStyleId>
              </a:tblPr>
              <a:tblGrid>
                <a:gridCol w="908190">
                  <a:extLst>
                    <a:ext uri="{9D8B030D-6E8A-4147-A177-3AD203B41FA5}">
                      <a16:colId xmlns:a16="http://schemas.microsoft.com/office/drawing/2014/main" val="995501155"/>
                    </a:ext>
                  </a:extLst>
                </a:gridCol>
                <a:gridCol w="566144">
                  <a:extLst>
                    <a:ext uri="{9D8B030D-6E8A-4147-A177-3AD203B41FA5}">
                      <a16:colId xmlns:a16="http://schemas.microsoft.com/office/drawing/2014/main" val="1074428303"/>
                    </a:ext>
                  </a:extLst>
                </a:gridCol>
                <a:gridCol w="566144">
                  <a:extLst>
                    <a:ext uri="{9D8B030D-6E8A-4147-A177-3AD203B41FA5}">
                      <a16:colId xmlns:a16="http://schemas.microsoft.com/office/drawing/2014/main" val="608462247"/>
                    </a:ext>
                  </a:extLst>
                </a:gridCol>
                <a:gridCol w="566144">
                  <a:extLst>
                    <a:ext uri="{9D8B030D-6E8A-4147-A177-3AD203B41FA5}">
                      <a16:colId xmlns:a16="http://schemas.microsoft.com/office/drawing/2014/main" val="3726179194"/>
                    </a:ext>
                  </a:extLst>
                </a:gridCol>
                <a:gridCol w="566144">
                  <a:extLst>
                    <a:ext uri="{9D8B030D-6E8A-4147-A177-3AD203B41FA5}">
                      <a16:colId xmlns:a16="http://schemas.microsoft.com/office/drawing/2014/main" val="1507736024"/>
                    </a:ext>
                  </a:extLst>
                </a:gridCol>
                <a:gridCol w="566144">
                  <a:extLst>
                    <a:ext uri="{9D8B030D-6E8A-4147-A177-3AD203B41FA5}">
                      <a16:colId xmlns:a16="http://schemas.microsoft.com/office/drawing/2014/main" val="319420201"/>
                    </a:ext>
                  </a:extLst>
                </a:gridCol>
                <a:gridCol w="566144">
                  <a:extLst>
                    <a:ext uri="{9D8B030D-6E8A-4147-A177-3AD203B41FA5}">
                      <a16:colId xmlns:a16="http://schemas.microsoft.com/office/drawing/2014/main" val="2124172293"/>
                    </a:ext>
                  </a:extLst>
                </a:gridCol>
                <a:gridCol w="566144">
                  <a:extLst>
                    <a:ext uri="{9D8B030D-6E8A-4147-A177-3AD203B41FA5}">
                      <a16:colId xmlns:a16="http://schemas.microsoft.com/office/drawing/2014/main" val="125587363"/>
                    </a:ext>
                  </a:extLst>
                </a:gridCol>
                <a:gridCol w="566144">
                  <a:extLst>
                    <a:ext uri="{9D8B030D-6E8A-4147-A177-3AD203B41FA5}">
                      <a16:colId xmlns:a16="http://schemas.microsoft.com/office/drawing/2014/main" val="2319688391"/>
                    </a:ext>
                  </a:extLst>
                </a:gridCol>
              </a:tblGrid>
              <a:tr h="244928">
                <a:tc>
                  <a:txBody>
                    <a:bodyPr/>
                    <a:lstStyle/>
                    <a:p>
                      <a:pPr lvl="0">
                        <a:buNone/>
                      </a:pPr>
                      <a:r>
                        <a:rPr lang="en-US" sz="1000">
                          <a:effectLst/>
                        </a:rPr>
                        <a:t>Up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gridSpan="2">
                  <a:txBody>
                    <a:bodyPr/>
                    <a:lstStyle/>
                    <a:p>
                      <a:pPr lvl="0">
                        <a:buNone/>
                      </a:pPr>
                      <a:endParaRPr lang="en-US" sz="1000">
                        <a:effectLst/>
                      </a:endParaRPr>
                    </a:p>
                  </a:txBody>
                  <a:tcPr marL="0" marR="0" marT="0" marB="0"/>
                </a:tc>
                <a:tc hMerge="1">
                  <a:txBody>
                    <a:bodyPr/>
                    <a:lstStyle/>
                    <a:p>
                      <a:endParaRPr lang="en-US"/>
                    </a:p>
                  </a:txBody>
                  <a:tcPr/>
                </a:tc>
                <a:tc>
                  <a:txBody>
                    <a:bodyPr/>
                    <a:lstStyle/>
                    <a:p>
                      <a:pPr lvl="0">
                        <a:buNone/>
                      </a:pPr>
                      <a:endParaRPr lang="en-US" sz="1000">
                        <a:effectLst/>
                      </a:endParaRPr>
                    </a:p>
                  </a:txBody>
                  <a:tcPr marL="0" marR="0" marT="0" marB="0"/>
                </a:tc>
                <a:extLst>
                  <a:ext uri="{0D108BD9-81ED-4DB2-BD59-A6C34878D82A}">
                    <a16:rowId xmlns:a16="http://schemas.microsoft.com/office/drawing/2014/main" val="3604232658"/>
                  </a:ext>
                </a:extLst>
              </a:tr>
              <a:tr h="326571">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gridSpan="2">
                  <a:txBody>
                    <a:bodyPr/>
                    <a:lstStyle/>
                    <a:p>
                      <a:r>
                        <a:rPr lang="en-US" sz="1000">
                          <a:effectLst/>
                        </a:rPr>
                        <a:t>Capacity allocated</a:t>
                      </a:r>
                    </a:p>
                  </a:txBody>
                  <a:tcPr marL="0" marR="0" marT="0" marB="0" anchor="ctr"/>
                </a:tc>
                <a:tc hMerge="1">
                  <a:txBody>
                    <a:bodyPr/>
                    <a:lstStyle/>
                    <a:p>
                      <a:endParaRPr lang="en-US"/>
                    </a:p>
                  </a:txBody>
                  <a:tcPr/>
                </a:tc>
                <a:tc>
                  <a:txBody>
                    <a:bodyPr/>
                    <a:lstStyle/>
                    <a:p>
                      <a:endParaRPr lang="en-US" sz="1000">
                        <a:effectLst/>
                      </a:endParaRPr>
                    </a:p>
                  </a:txBody>
                  <a:tcPr marL="0" marR="0" marT="0" marB="0" anchor="ctr"/>
                </a:tc>
                <a:extLst>
                  <a:ext uri="{0D108BD9-81ED-4DB2-BD59-A6C34878D82A}">
                    <a16:rowId xmlns:a16="http://schemas.microsoft.com/office/drawing/2014/main" val="4225725256"/>
                  </a:ext>
                </a:extLst>
              </a:tr>
              <a:tr h="232269">
                <a:tc>
                  <a:txBody>
                    <a:bodyPr/>
                    <a:lstStyle/>
                    <a:p>
                      <a:r>
                        <a:rPr lang="en-US" sz="1000">
                          <a:effectLst/>
                        </a:rPr>
                        <a:t>GW Reliefs </a:t>
                      </a:r>
                    </a:p>
                  </a:txBody>
                  <a:tcPr marL="0" marR="0" marT="0" marB="0" anchor="ctr"/>
                </a:tc>
                <a:tc>
                  <a:txBody>
                    <a:bodyPr/>
                    <a:lstStyle/>
                    <a:p>
                      <a:pPr algn="r"/>
                      <a:r>
                        <a:rPr lang="en-US" sz="1000"/>
                        <a:t>915</a:t>
                      </a:r>
                    </a:p>
                  </a:txBody>
                  <a:tcPr marL="0" marR="0" marT="0" marB="0" anchor="ctr"/>
                </a:tc>
                <a:tc>
                  <a:txBody>
                    <a:bodyPr/>
                    <a:lstStyle/>
                    <a:p>
                      <a:pPr algn="r"/>
                      <a:r>
                        <a:rPr lang="en-US" sz="1000"/>
                        <a:t>7.42%</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1.1</a:t>
                      </a:r>
                    </a:p>
                  </a:txBody>
                  <a:tcPr marL="0" marR="0" marT="0" marB="0" anchor="ctr"/>
                </a:tc>
                <a:tc>
                  <a:txBody>
                    <a:bodyPr/>
                    <a:lstStyle/>
                    <a:p>
                      <a:pPr algn="r"/>
                      <a:r>
                        <a:rPr lang="en-US" sz="1000"/>
                        <a:t>2</a:t>
                      </a:r>
                    </a:p>
                  </a:txBody>
                  <a:tcPr marL="0" marR="0" marT="0" marB="0" anchor="ctr"/>
                </a:tc>
                <a:tc>
                  <a:txBody>
                    <a:bodyPr/>
                    <a:lstStyle/>
                    <a:p>
                      <a:pPr algn="r"/>
                      <a:r>
                        <a:rPr lang="en-US" sz="1000"/>
                        <a:t>457.72</a:t>
                      </a:r>
                    </a:p>
                  </a:txBody>
                  <a:tcPr marL="0" marR="0" marT="0" marB="0" anchor="ctr"/>
                </a:tc>
                <a:tc>
                  <a:txBody>
                    <a:bodyPr/>
                    <a:lstStyle/>
                    <a:p>
                      <a:pPr algn="r"/>
                      <a:r>
                        <a:rPr lang="en-US" sz="1000"/>
                        <a:t>101.72%</a:t>
                      </a:r>
                    </a:p>
                  </a:txBody>
                  <a:tcPr marL="0" marR="0" marT="0" marB="0" anchor="ctr"/>
                </a:tc>
                <a:extLst>
                  <a:ext uri="{0D108BD9-81ED-4DB2-BD59-A6C34878D82A}">
                    <a16:rowId xmlns:a16="http://schemas.microsoft.com/office/drawing/2014/main" val="3228777113"/>
                  </a:ext>
                </a:extLst>
              </a:tr>
              <a:tr h="232269">
                <a:tc>
                  <a:txBody>
                    <a:bodyPr/>
                    <a:lstStyle/>
                    <a:p>
                      <a:r>
                        <a:rPr lang="en-US" sz="1000">
                          <a:effectLst/>
                        </a:rPr>
                        <a:t>GW Mains</a:t>
                      </a:r>
                    </a:p>
                  </a:txBody>
                  <a:tcPr marL="0" marR="0" marT="0" marB="0" anchor="ctr"/>
                </a:tc>
                <a:tc>
                  <a:txBody>
                    <a:bodyPr/>
                    <a:lstStyle/>
                    <a:p>
                      <a:pPr algn="r"/>
                      <a:r>
                        <a:rPr lang="en-US" sz="1000"/>
                        <a:t>4454</a:t>
                      </a:r>
                    </a:p>
                  </a:txBody>
                  <a:tcPr marL="0" marR="0" marT="0" marB="0" anchor="ctr"/>
                </a:tc>
                <a:tc>
                  <a:txBody>
                    <a:bodyPr/>
                    <a:lstStyle/>
                    <a:p>
                      <a:pPr algn="r"/>
                      <a:r>
                        <a:rPr lang="en-US" sz="1000"/>
                        <a:t>36.12%</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5.2</a:t>
                      </a:r>
                    </a:p>
                  </a:txBody>
                  <a:tcPr marL="0" marR="0" marT="0" marB="0" anchor="ctr"/>
                </a:tc>
                <a:tc>
                  <a:txBody>
                    <a:bodyPr/>
                    <a:lstStyle/>
                    <a:p>
                      <a:pPr algn="r"/>
                      <a:r>
                        <a:rPr lang="en-US" sz="1000"/>
                        <a:t>6.5</a:t>
                      </a:r>
                    </a:p>
                  </a:txBody>
                  <a:tcPr marL="0" marR="0" marT="0" marB="0" anchor="ctr"/>
                </a:tc>
                <a:tc>
                  <a:txBody>
                    <a:bodyPr/>
                    <a:lstStyle/>
                    <a:p>
                      <a:pPr algn="r"/>
                      <a:r>
                        <a:rPr lang="en-US" sz="1000"/>
                        <a:t>685.30</a:t>
                      </a:r>
                    </a:p>
                  </a:txBody>
                  <a:tcPr marL="0" marR="0" marT="0" marB="0" anchor="ctr"/>
                </a:tc>
                <a:tc>
                  <a:txBody>
                    <a:bodyPr/>
                    <a:lstStyle/>
                    <a:p>
                      <a:pPr algn="r"/>
                      <a:r>
                        <a:rPr lang="en-US" sz="1000"/>
                        <a:t>105.43%</a:t>
                      </a:r>
                    </a:p>
                  </a:txBody>
                  <a:tcPr marL="0" marR="0" marT="0" marB="0" anchor="ctr"/>
                </a:tc>
                <a:extLst>
                  <a:ext uri="{0D108BD9-81ED-4DB2-BD59-A6C34878D82A}">
                    <a16:rowId xmlns:a16="http://schemas.microsoft.com/office/drawing/2014/main" val="2611008044"/>
                  </a:ext>
                </a:extLst>
              </a:tr>
              <a:tr h="394857">
                <a:tc>
                  <a:txBody>
                    <a:bodyPr/>
                    <a:lstStyle/>
                    <a:p>
                      <a:r>
                        <a:rPr lang="en-US" sz="1000">
                          <a:effectLst/>
                        </a:rPr>
                        <a:t>Heathrow Express</a:t>
                      </a:r>
                    </a:p>
                  </a:txBody>
                  <a:tcPr marL="0" marR="0" marT="0" marB="0" anchor="ctr"/>
                </a:tc>
                <a:tc>
                  <a:txBody>
                    <a:bodyPr/>
                    <a:lstStyle/>
                    <a:p>
                      <a:pPr algn="r"/>
                      <a:r>
                        <a:rPr lang="en-US" sz="1000"/>
                        <a:t>276</a:t>
                      </a:r>
                    </a:p>
                  </a:txBody>
                  <a:tcPr marL="0" marR="0" marT="0" marB="0" anchor="ctr"/>
                </a:tc>
                <a:tc>
                  <a:txBody>
                    <a:bodyPr/>
                    <a:lstStyle/>
                    <a:p>
                      <a:pPr algn="r"/>
                      <a:r>
                        <a:rPr lang="en-US" sz="1000"/>
                        <a:t>2.24%</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0.3</a:t>
                      </a:r>
                    </a:p>
                  </a:txBody>
                  <a:tcPr marL="0" marR="0" marT="0" marB="0" anchor="ctr"/>
                </a:tc>
                <a:tc>
                  <a:txBody>
                    <a:bodyPr/>
                    <a:lstStyle/>
                    <a:p>
                      <a:pPr algn="r"/>
                      <a:r>
                        <a:rPr lang="en-US" sz="1000"/>
                        <a:t>2</a:t>
                      </a:r>
                    </a:p>
                  </a:txBody>
                  <a:tcPr marL="0" marR="0" marT="0" marB="0" anchor="ctr"/>
                </a:tc>
                <a:tc>
                  <a:txBody>
                    <a:bodyPr/>
                    <a:lstStyle/>
                    <a:p>
                      <a:pPr algn="r"/>
                      <a:r>
                        <a:rPr lang="en-US" sz="1000"/>
                        <a:t>138.02</a:t>
                      </a:r>
                    </a:p>
                  </a:txBody>
                  <a:tcPr marL="0" marR="0" marT="0" marB="0" anchor="ctr"/>
                </a:tc>
                <a:tc>
                  <a:txBody>
                    <a:bodyPr/>
                    <a:lstStyle/>
                    <a:p>
                      <a:pPr algn="r"/>
                      <a:r>
                        <a:rPr lang="en-US" sz="1000"/>
                        <a:t>36.90%</a:t>
                      </a:r>
                    </a:p>
                  </a:txBody>
                  <a:tcPr marL="0" marR="0" marT="0" marB="0" anchor="ctr"/>
                </a:tc>
                <a:extLst>
                  <a:ext uri="{0D108BD9-81ED-4DB2-BD59-A6C34878D82A}">
                    <a16:rowId xmlns:a16="http://schemas.microsoft.com/office/drawing/2014/main" val="1080673"/>
                  </a:ext>
                </a:extLst>
              </a:tr>
              <a:tr h="217714">
                <a:tc>
                  <a:txBody>
                    <a:bodyPr/>
                    <a:lstStyle/>
                    <a:p>
                      <a:r>
                        <a:rPr lang="en-US" sz="1000">
                          <a:effectLst/>
                        </a:rPr>
                        <a:t>Heathrow EL</a:t>
                      </a:r>
                    </a:p>
                  </a:txBody>
                  <a:tcPr marL="0" marR="0" marT="0" marB="0" anchor="ctr"/>
                </a:tc>
                <a:tc>
                  <a:txBody>
                    <a:bodyPr/>
                    <a:lstStyle/>
                    <a:p>
                      <a:pPr algn="r"/>
                      <a:r>
                        <a:rPr lang="en-US" sz="1000"/>
                        <a:t>1261</a:t>
                      </a:r>
                    </a:p>
                  </a:txBody>
                  <a:tcPr marL="0" marR="0" marT="0" marB="0" anchor="ctr"/>
                </a:tc>
                <a:tc>
                  <a:txBody>
                    <a:bodyPr/>
                    <a:lstStyle/>
                    <a:p>
                      <a:pPr algn="r"/>
                      <a:r>
                        <a:rPr lang="en-US" sz="1000"/>
                        <a:t>10.22%</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1.5</a:t>
                      </a:r>
                    </a:p>
                  </a:txBody>
                  <a:tcPr marL="0" marR="0" marT="0" marB="0" anchor="ctr"/>
                </a:tc>
                <a:tc>
                  <a:txBody>
                    <a:bodyPr/>
                    <a:lstStyle/>
                    <a:p>
                      <a:pPr algn="r"/>
                      <a:r>
                        <a:rPr lang="en-US" sz="1000" b="1"/>
                        <a:t>4</a:t>
                      </a:r>
                    </a:p>
                  </a:txBody>
                  <a:tcPr marL="0" marR="0" marT="0" marB="0" anchor="ctr"/>
                </a:tc>
                <a:tc>
                  <a:txBody>
                    <a:bodyPr/>
                    <a:lstStyle/>
                    <a:p>
                      <a:pPr algn="r"/>
                      <a:r>
                        <a:rPr lang="en-US" sz="1000"/>
                        <a:t>315.15</a:t>
                      </a:r>
                    </a:p>
                  </a:txBody>
                  <a:tcPr marL="0" marR="0" marT="0" marB="0" anchor="ctr"/>
                </a:tc>
                <a:tc>
                  <a:txBody>
                    <a:bodyPr/>
                    <a:lstStyle/>
                    <a:p>
                      <a:pPr algn="r"/>
                      <a:r>
                        <a:rPr lang="en-US" sz="1000"/>
                        <a:t>70.03%</a:t>
                      </a:r>
                    </a:p>
                  </a:txBody>
                  <a:tcPr marL="0" marR="0" marT="0" marB="0" anchor="ctr"/>
                </a:tc>
                <a:extLst>
                  <a:ext uri="{0D108BD9-81ED-4DB2-BD59-A6C34878D82A}">
                    <a16:rowId xmlns:a16="http://schemas.microsoft.com/office/drawing/2014/main" val="2506896346"/>
                  </a:ext>
                </a:extLst>
              </a:tr>
            </a:tbl>
          </a:graphicData>
        </a:graphic>
      </p:graphicFrame>
      <p:graphicFrame>
        <p:nvGraphicFramePr>
          <p:cNvPr id="5" name="Table 4">
            <a:extLst>
              <a:ext uri="{FF2B5EF4-FFF2-40B4-BE49-F238E27FC236}">
                <a16:creationId xmlns:a16="http://schemas.microsoft.com/office/drawing/2014/main" id="{48259E83-F204-09D5-8AD4-D041D42AD03C}"/>
              </a:ext>
            </a:extLst>
          </p:cNvPr>
          <p:cNvGraphicFramePr>
            <a:graphicFrameLocks noGrp="1"/>
          </p:cNvGraphicFramePr>
          <p:nvPr>
            <p:extLst>
              <p:ext uri="{D42A27DB-BD31-4B8C-83A1-F6EECF244321}">
                <p14:modId xmlns:p14="http://schemas.microsoft.com/office/powerpoint/2010/main" val="3657806926"/>
              </p:ext>
            </p:extLst>
          </p:nvPr>
        </p:nvGraphicFramePr>
        <p:xfrm>
          <a:off x="420007" y="3198223"/>
          <a:ext cx="5482711" cy="1740420"/>
        </p:xfrm>
        <a:graphic>
          <a:graphicData uri="http://schemas.openxmlformats.org/drawingml/2006/table">
            <a:tbl>
              <a:tblPr firstRow="1" bandRow="1">
                <a:tableStyleId>{5C22544A-7EE6-4342-B048-85BDC9FD1C3A}</a:tableStyleId>
              </a:tblPr>
              <a:tblGrid>
                <a:gridCol w="915767">
                  <a:extLst>
                    <a:ext uri="{9D8B030D-6E8A-4147-A177-3AD203B41FA5}">
                      <a16:colId xmlns:a16="http://schemas.microsoft.com/office/drawing/2014/main" val="2263027907"/>
                    </a:ext>
                  </a:extLst>
                </a:gridCol>
                <a:gridCol w="570868">
                  <a:extLst>
                    <a:ext uri="{9D8B030D-6E8A-4147-A177-3AD203B41FA5}">
                      <a16:colId xmlns:a16="http://schemas.microsoft.com/office/drawing/2014/main" val="1987332975"/>
                    </a:ext>
                  </a:extLst>
                </a:gridCol>
                <a:gridCol w="570868">
                  <a:extLst>
                    <a:ext uri="{9D8B030D-6E8A-4147-A177-3AD203B41FA5}">
                      <a16:colId xmlns:a16="http://schemas.microsoft.com/office/drawing/2014/main" val="1583537711"/>
                    </a:ext>
                  </a:extLst>
                </a:gridCol>
                <a:gridCol w="570868">
                  <a:extLst>
                    <a:ext uri="{9D8B030D-6E8A-4147-A177-3AD203B41FA5}">
                      <a16:colId xmlns:a16="http://schemas.microsoft.com/office/drawing/2014/main" val="3247691746"/>
                    </a:ext>
                  </a:extLst>
                </a:gridCol>
                <a:gridCol w="570868">
                  <a:extLst>
                    <a:ext uri="{9D8B030D-6E8A-4147-A177-3AD203B41FA5}">
                      <a16:colId xmlns:a16="http://schemas.microsoft.com/office/drawing/2014/main" val="1273525533"/>
                    </a:ext>
                  </a:extLst>
                </a:gridCol>
                <a:gridCol w="570868">
                  <a:extLst>
                    <a:ext uri="{9D8B030D-6E8A-4147-A177-3AD203B41FA5}">
                      <a16:colId xmlns:a16="http://schemas.microsoft.com/office/drawing/2014/main" val="4141965523"/>
                    </a:ext>
                  </a:extLst>
                </a:gridCol>
                <a:gridCol w="570868">
                  <a:extLst>
                    <a:ext uri="{9D8B030D-6E8A-4147-A177-3AD203B41FA5}">
                      <a16:colId xmlns:a16="http://schemas.microsoft.com/office/drawing/2014/main" val="161686189"/>
                    </a:ext>
                  </a:extLst>
                </a:gridCol>
                <a:gridCol w="570868">
                  <a:extLst>
                    <a:ext uri="{9D8B030D-6E8A-4147-A177-3AD203B41FA5}">
                      <a16:colId xmlns:a16="http://schemas.microsoft.com/office/drawing/2014/main" val="3135116943"/>
                    </a:ext>
                  </a:extLst>
                </a:gridCol>
                <a:gridCol w="570868">
                  <a:extLst>
                    <a:ext uri="{9D8B030D-6E8A-4147-A177-3AD203B41FA5}">
                      <a16:colId xmlns:a16="http://schemas.microsoft.com/office/drawing/2014/main" val="4244859449"/>
                    </a:ext>
                  </a:extLst>
                </a:gridCol>
              </a:tblGrid>
              <a:tr h="226785">
                <a:tc>
                  <a:txBody>
                    <a:bodyPr/>
                    <a:lstStyle/>
                    <a:p>
                      <a:pPr lvl="0">
                        <a:buNone/>
                      </a:pPr>
                      <a:r>
                        <a:rPr lang="en-US" sz="1000">
                          <a:effectLst/>
                        </a:rPr>
                        <a:t>Up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gridSpan="2">
                  <a:txBody>
                    <a:bodyPr/>
                    <a:lstStyle/>
                    <a:p>
                      <a:pPr lvl="0">
                        <a:buNone/>
                      </a:pPr>
                      <a:endParaRPr lang="en-US" sz="1000">
                        <a:effectLst/>
                      </a:endParaRPr>
                    </a:p>
                  </a:txBody>
                  <a:tcPr marL="0" marR="0" marT="0" marB="0"/>
                </a:tc>
                <a:tc hMerge="1">
                  <a:txBody>
                    <a:bodyPr/>
                    <a:lstStyle/>
                    <a:p>
                      <a:endParaRPr lang="en-US"/>
                    </a:p>
                  </a:txBody>
                  <a:tcPr/>
                </a:tc>
                <a:tc>
                  <a:txBody>
                    <a:bodyPr/>
                    <a:lstStyle/>
                    <a:p>
                      <a:pPr lvl="0">
                        <a:buNone/>
                      </a:pPr>
                      <a:endParaRPr lang="en-US" sz="1000">
                        <a:effectLst/>
                      </a:endParaRPr>
                    </a:p>
                  </a:txBody>
                  <a:tcPr marL="0" marR="0" marT="0" marB="0"/>
                </a:tc>
                <a:extLst>
                  <a:ext uri="{0D108BD9-81ED-4DB2-BD59-A6C34878D82A}">
                    <a16:rowId xmlns:a16="http://schemas.microsoft.com/office/drawing/2014/main" val="1698124219"/>
                  </a:ext>
                </a:extLst>
              </a:tr>
              <a:tr h="402060">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gridSpan="2">
                  <a:txBody>
                    <a:bodyPr/>
                    <a:lstStyle/>
                    <a:p>
                      <a:r>
                        <a:rPr lang="en-US" sz="1000">
                          <a:effectLst/>
                        </a:rPr>
                        <a:t>Capacity allocated</a:t>
                      </a:r>
                    </a:p>
                  </a:txBody>
                  <a:tcPr marL="0" marR="0" marT="0" marB="0" anchor="ctr"/>
                </a:tc>
                <a:tc hMerge="1">
                  <a:txBody>
                    <a:bodyPr/>
                    <a:lstStyle/>
                    <a:p>
                      <a:endParaRPr lang="en-US"/>
                    </a:p>
                  </a:txBody>
                  <a:tcPr/>
                </a:tc>
                <a:tc>
                  <a:txBody>
                    <a:bodyPr/>
                    <a:lstStyle/>
                    <a:p>
                      <a:endParaRPr lang="en-US" sz="1000">
                        <a:effectLst/>
                      </a:endParaRPr>
                    </a:p>
                  </a:txBody>
                  <a:tcPr marL="0" marR="0" marT="0" marB="0" anchor="ctr"/>
                </a:tc>
                <a:extLst>
                  <a:ext uri="{0D108BD9-81ED-4DB2-BD59-A6C34878D82A}">
                    <a16:rowId xmlns:a16="http://schemas.microsoft.com/office/drawing/2014/main" val="2413729265"/>
                  </a:ext>
                </a:extLst>
              </a:tr>
              <a:tr h="236505">
                <a:tc>
                  <a:txBody>
                    <a:bodyPr/>
                    <a:lstStyle/>
                    <a:p>
                      <a:r>
                        <a:rPr lang="en-US" sz="1000">
                          <a:effectLst/>
                        </a:rPr>
                        <a:t>GW Reliefs </a:t>
                      </a:r>
                    </a:p>
                  </a:txBody>
                  <a:tcPr marL="0" marR="0" marT="0" marB="0" anchor="ctr"/>
                </a:tc>
                <a:tc>
                  <a:txBody>
                    <a:bodyPr/>
                    <a:lstStyle/>
                    <a:p>
                      <a:pPr algn="r"/>
                      <a:r>
                        <a:rPr lang="en-US" sz="1000"/>
                        <a:t>915</a:t>
                      </a:r>
                    </a:p>
                  </a:txBody>
                  <a:tcPr marL="0" marR="0" marT="0" marB="0" anchor="ctr"/>
                </a:tc>
                <a:tc>
                  <a:txBody>
                    <a:bodyPr/>
                    <a:lstStyle/>
                    <a:p>
                      <a:pPr algn="r"/>
                      <a:r>
                        <a:rPr lang="en-US" sz="1000"/>
                        <a:t>7.42%</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1.1</a:t>
                      </a:r>
                    </a:p>
                  </a:txBody>
                  <a:tcPr marL="0" marR="0" marT="0" marB="0" anchor="ctr"/>
                </a:tc>
                <a:tc>
                  <a:txBody>
                    <a:bodyPr/>
                    <a:lstStyle/>
                    <a:p>
                      <a:pPr algn="r"/>
                      <a:r>
                        <a:rPr lang="en-US" sz="1000"/>
                        <a:t>2</a:t>
                      </a:r>
                    </a:p>
                  </a:txBody>
                  <a:tcPr marL="0" marR="0" marT="0" marB="0" anchor="ctr"/>
                </a:tc>
                <a:tc>
                  <a:txBody>
                    <a:bodyPr/>
                    <a:lstStyle/>
                    <a:p>
                      <a:pPr algn="r"/>
                      <a:r>
                        <a:rPr lang="en-US" sz="1000"/>
                        <a:t>457.72</a:t>
                      </a:r>
                    </a:p>
                  </a:txBody>
                  <a:tcPr marL="0" marR="0" marT="0" marB="0" anchor="ctr"/>
                </a:tc>
                <a:tc>
                  <a:txBody>
                    <a:bodyPr/>
                    <a:lstStyle/>
                    <a:p>
                      <a:pPr algn="r"/>
                      <a:r>
                        <a:rPr lang="en-US" sz="1000"/>
                        <a:t>101.72%</a:t>
                      </a:r>
                    </a:p>
                  </a:txBody>
                  <a:tcPr marL="0" marR="0" marT="0" marB="0" anchor="ctr"/>
                </a:tc>
                <a:extLst>
                  <a:ext uri="{0D108BD9-81ED-4DB2-BD59-A6C34878D82A}">
                    <a16:rowId xmlns:a16="http://schemas.microsoft.com/office/drawing/2014/main" val="602398916"/>
                  </a:ext>
                </a:extLst>
              </a:tr>
              <a:tr h="236505">
                <a:tc>
                  <a:txBody>
                    <a:bodyPr/>
                    <a:lstStyle/>
                    <a:p>
                      <a:r>
                        <a:rPr lang="en-US" sz="1000">
                          <a:effectLst/>
                        </a:rPr>
                        <a:t>GW Mains</a:t>
                      </a:r>
                    </a:p>
                  </a:txBody>
                  <a:tcPr marL="0" marR="0" marT="0" marB="0" anchor="ctr"/>
                </a:tc>
                <a:tc>
                  <a:txBody>
                    <a:bodyPr/>
                    <a:lstStyle/>
                    <a:p>
                      <a:pPr algn="r"/>
                      <a:r>
                        <a:rPr lang="en-US" sz="1000"/>
                        <a:t>4454</a:t>
                      </a:r>
                    </a:p>
                  </a:txBody>
                  <a:tcPr marL="0" marR="0" marT="0" marB="0" anchor="ctr"/>
                </a:tc>
                <a:tc>
                  <a:txBody>
                    <a:bodyPr/>
                    <a:lstStyle/>
                    <a:p>
                      <a:pPr algn="r"/>
                      <a:r>
                        <a:rPr lang="en-US" sz="1000"/>
                        <a:t>36.12%</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5.2</a:t>
                      </a:r>
                    </a:p>
                  </a:txBody>
                  <a:tcPr marL="0" marR="0" marT="0" marB="0" anchor="ctr"/>
                </a:tc>
                <a:tc>
                  <a:txBody>
                    <a:bodyPr/>
                    <a:lstStyle/>
                    <a:p>
                      <a:pPr algn="r"/>
                      <a:r>
                        <a:rPr lang="en-US" sz="1000" b="1"/>
                        <a:t>8.5</a:t>
                      </a:r>
                    </a:p>
                  </a:txBody>
                  <a:tcPr marL="0" marR="0" marT="0" marB="0" anchor="ctr"/>
                </a:tc>
                <a:tc>
                  <a:txBody>
                    <a:bodyPr/>
                    <a:lstStyle/>
                    <a:p>
                      <a:pPr algn="r"/>
                      <a:r>
                        <a:rPr lang="en-US" sz="1000"/>
                        <a:t>524.06</a:t>
                      </a:r>
                    </a:p>
                  </a:txBody>
                  <a:tcPr marL="0" marR="0" marT="0" marB="0" anchor="ctr"/>
                </a:tc>
                <a:tc>
                  <a:txBody>
                    <a:bodyPr/>
                    <a:lstStyle/>
                    <a:p>
                      <a:pPr algn="r"/>
                      <a:r>
                        <a:rPr lang="en-US" sz="1000"/>
                        <a:t>80.62%</a:t>
                      </a:r>
                    </a:p>
                  </a:txBody>
                  <a:tcPr marL="0" marR="0" marT="0" marB="0" anchor="ctr"/>
                </a:tc>
                <a:extLst>
                  <a:ext uri="{0D108BD9-81ED-4DB2-BD59-A6C34878D82A}">
                    <a16:rowId xmlns:a16="http://schemas.microsoft.com/office/drawing/2014/main" val="1167314532"/>
                  </a:ext>
                </a:extLst>
              </a:tr>
              <a:tr h="402060">
                <a:tc>
                  <a:txBody>
                    <a:bodyPr/>
                    <a:lstStyle/>
                    <a:p>
                      <a:r>
                        <a:rPr lang="en-US" sz="1000">
                          <a:effectLst/>
                        </a:rPr>
                        <a:t>Heathrow Express</a:t>
                      </a:r>
                    </a:p>
                  </a:txBody>
                  <a:tcPr marL="0" marR="0" marT="0" marB="0" anchor="ctr"/>
                </a:tc>
                <a:tc>
                  <a:txBody>
                    <a:bodyPr/>
                    <a:lstStyle/>
                    <a:p>
                      <a:pPr algn="r"/>
                      <a:r>
                        <a:rPr lang="en-US" sz="1000"/>
                        <a:t>276</a:t>
                      </a:r>
                    </a:p>
                  </a:txBody>
                  <a:tcPr marL="0" marR="0" marT="0" marB="0" anchor="ctr"/>
                </a:tc>
                <a:tc>
                  <a:txBody>
                    <a:bodyPr/>
                    <a:lstStyle/>
                    <a:p>
                      <a:pPr algn="r"/>
                      <a:r>
                        <a:rPr lang="en-US" sz="1000"/>
                        <a:t>2.24%</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0.3</a:t>
                      </a:r>
                    </a:p>
                  </a:txBody>
                  <a:tcPr marL="0" marR="0" marT="0" marB="0" anchor="ctr"/>
                </a:tc>
                <a:tc>
                  <a:txBody>
                    <a:bodyPr/>
                    <a:lstStyle/>
                    <a:p>
                      <a:pPr algn="r"/>
                      <a:r>
                        <a:rPr lang="en-US" sz="1000"/>
                        <a:t>2</a:t>
                      </a:r>
                    </a:p>
                  </a:txBody>
                  <a:tcPr marL="0" marR="0" marT="0" marB="0" anchor="ctr"/>
                </a:tc>
                <a:tc>
                  <a:txBody>
                    <a:bodyPr/>
                    <a:lstStyle/>
                    <a:p>
                      <a:pPr algn="r"/>
                      <a:r>
                        <a:rPr lang="en-US" sz="1000"/>
                        <a:t>138.02</a:t>
                      </a:r>
                    </a:p>
                  </a:txBody>
                  <a:tcPr marL="0" marR="0" marT="0" marB="0" anchor="ctr"/>
                </a:tc>
                <a:tc>
                  <a:txBody>
                    <a:bodyPr/>
                    <a:lstStyle/>
                    <a:p>
                      <a:pPr algn="r"/>
                      <a:r>
                        <a:rPr lang="en-US" sz="1000"/>
                        <a:t>36.90%</a:t>
                      </a:r>
                    </a:p>
                  </a:txBody>
                  <a:tcPr marL="0" marR="0" marT="0" marB="0" anchor="ctr"/>
                </a:tc>
                <a:extLst>
                  <a:ext uri="{0D108BD9-81ED-4DB2-BD59-A6C34878D82A}">
                    <a16:rowId xmlns:a16="http://schemas.microsoft.com/office/drawing/2014/main" val="542498905"/>
                  </a:ext>
                </a:extLst>
              </a:tr>
              <a:tr h="236505">
                <a:tc>
                  <a:txBody>
                    <a:bodyPr/>
                    <a:lstStyle/>
                    <a:p>
                      <a:r>
                        <a:rPr lang="en-US" sz="1000">
                          <a:effectLst/>
                        </a:rPr>
                        <a:t>Heathrow EL</a:t>
                      </a:r>
                    </a:p>
                  </a:txBody>
                  <a:tcPr marL="0" marR="0" marT="0" marB="0" anchor="ctr"/>
                </a:tc>
                <a:tc>
                  <a:txBody>
                    <a:bodyPr/>
                    <a:lstStyle/>
                    <a:p>
                      <a:pPr algn="r"/>
                      <a:r>
                        <a:rPr lang="en-US" sz="1000"/>
                        <a:t>1261</a:t>
                      </a:r>
                    </a:p>
                  </a:txBody>
                  <a:tcPr marL="0" marR="0" marT="0" marB="0" anchor="ctr"/>
                </a:tc>
                <a:tc>
                  <a:txBody>
                    <a:bodyPr/>
                    <a:lstStyle/>
                    <a:p>
                      <a:pPr algn="r"/>
                      <a:r>
                        <a:rPr lang="en-US" sz="1000"/>
                        <a:t>10.22%</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1.5</a:t>
                      </a:r>
                    </a:p>
                  </a:txBody>
                  <a:tcPr marL="0" marR="0" marT="0" marB="0" anchor="ctr"/>
                </a:tc>
                <a:tc>
                  <a:txBody>
                    <a:bodyPr/>
                    <a:lstStyle/>
                    <a:p>
                      <a:pPr algn="r"/>
                      <a:r>
                        <a:rPr lang="en-US" sz="1000"/>
                        <a:t>2</a:t>
                      </a:r>
                    </a:p>
                  </a:txBody>
                  <a:tcPr marL="0" marR="0" marT="0" marB="0" anchor="ctr"/>
                </a:tc>
                <a:tc>
                  <a:txBody>
                    <a:bodyPr/>
                    <a:lstStyle/>
                    <a:p>
                      <a:pPr algn="r"/>
                      <a:r>
                        <a:rPr lang="en-US" sz="1000"/>
                        <a:t>630.30</a:t>
                      </a:r>
                    </a:p>
                  </a:txBody>
                  <a:tcPr marL="0" marR="0" marT="0" marB="0" anchor="ctr"/>
                </a:tc>
                <a:tc>
                  <a:txBody>
                    <a:bodyPr/>
                    <a:lstStyle/>
                    <a:p>
                      <a:pPr algn="r"/>
                      <a:r>
                        <a:rPr lang="en-US" sz="1000"/>
                        <a:t>140.07%</a:t>
                      </a:r>
                    </a:p>
                  </a:txBody>
                  <a:tcPr marL="0" marR="0" marT="0" marB="0" anchor="ctr"/>
                </a:tc>
                <a:extLst>
                  <a:ext uri="{0D108BD9-81ED-4DB2-BD59-A6C34878D82A}">
                    <a16:rowId xmlns:a16="http://schemas.microsoft.com/office/drawing/2014/main" val="926761918"/>
                  </a:ext>
                </a:extLst>
              </a:tr>
            </a:tbl>
          </a:graphicData>
        </a:graphic>
      </p:graphicFrame>
      <p:graphicFrame>
        <p:nvGraphicFramePr>
          <p:cNvPr id="9" name="Table 8">
            <a:extLst>
              <a:ext uri="{FF2B5EF4-FFF2-40B4-BE49-F238E27FC236}">
                <a16:creationId xmlns:a16="http://schemas.microsoft.com/office/drawing/2014/main" id="{EB02B0BF-FD16-ACAC-DEFE-A112CA09E558}"/>
              </a:ext>
            </a:extLst>
          </p:cNvPr>
          <p:cNvGraphicFramePr>
            <a:graphicFrameLocks noGrp="1"/>
          </p:cNvGraphicFramePr>
          <p:nvPr>
            <p:extLst>
              <p:ext uri="{D42A27DB-BD31-4B8C-83A1-F6EECF244321}">
                <p14:modId xmlns:p14="http://schemas.microsoft.com/office/powerpoint/2010/main" val="3638449256"/>
              </p:ext>
            </p:extLst>
          </p:nvPr>
        </p:nvGraphicFramePr>
        <p:xfrm>
          <a:off x="6116864" y="1447437"/>
          <a:ext cx="5627861" cy="1672830"/>
        </p:xfrm>
        <a:graphic>
          <a:graphicData uri="http://schemas.openxmlformats.org/drawingml/2006/table">
            <a:tbl>
              <a:tblPr firstRow="1" bandRow="1">
                <a:tableStyleId>{5C22544A-7EE6-4342-B048-85BDC9FD1C3A}</a:tableStyleId>
              </a:tblPr>
              <a:tblGrid>
                <a:gridCol w="940013">
                  <a:extLst>
                    <a:ext uri="{9D8B030D-6E8A-4147-A177-3AD203B41FA5}">
                      <a16:colId xmlns:a16="http://schemas.microsoft.com/office/drawing/2014/main" val="1335846721"/>
                    </a:ext>
                  </a:extLst>
                </a:gridCol>
                <a:gridCol w="585981">
                  <a:extLst>
                    <a:ext uri="{9D8B030D-6E8A-4147-A177-3AD203B41FA5}">
                      <a16:colId xmlns:a16="http://schemas.microsoft.com/office/drawing/2014/main" val="1751851956"/>
                    </a:ext>
                  </a:extLst>
                </a:gridCol>
                <a:gridCol w="585981">
                  <a:extLst>
                    <a:ext uri="{9D8B030D-6E8A-4147-A177-3AD203B41FA5}">
                      <a16:colId xmlns:a16="http://schemas.microsoft.com/office/drawing/2014/main" val="3409355718"/>
                    </a:ext>
                  </a:extLst>
                </a:gridCol>
                <a:gridCol w="585981">
                  <a:extLst>
                    <a:ext uri="{9D8B030D-6E8A-4147-A177-3AD203B41FA5}">
                      <a16:colId xmlns:a16="http://schemas.microsoft.com/office/drawing/2014/main" val="761502592"/>
                    </a:ext>
                  </a:extLst>
                </a:gridCol>
                <a:gridCol w="585981">
                  <a:extLst>
                    <a:ext uri="{9D8B030D-6E8A-4147-A177-3AD203B41FA5}">
                      <a16:colId xmlns:a16="http://schemas.microsoft.com/office/drawing/2014/main" val="2325337486"/>
                    </a:ext>
                  </a:extLst>
                </a:gridCol>
                <a:gridCol w="585981">
                  <a:extLst>
                    <a:ext uri="{9D8B030D-6E8A-4147-A177-3AD203B41FA5}">
                      <a16:colId xmlns:a16="http://schemas.microsoft.com/office/drawing/2014/main" val="4186835511"/>
                    </a:ext>
                  </a:extLst>
                </a:gridCol>
                <a:gridCol w="585981">
                  <a:extLst>
                    <a:ext uri="{9D8B030D-6E8A-4147-A177-3AD203B41FA5}">
                      <a16:colId xmlns:a16="http://schemas.microsoft.com/office/drawing/2014/main" val="3288691800"/>
                    </a:ext>
                  </a:extLst>
                </a:gridCol>
                <a:gridCol w="585981">
                  <a:extLst>
                    <a:ext uri="{9D8B030D-6E8A-4147-A177-3AD203B41FA5}">
                      <a16:colId xmlns:a16="http://schemas.microsoft.com/office/drawing/2014/main" val="3847269078"/>
                    </a:ext>
                  </a:extLst>
                </a:gridCol>
                <a:gridCol w="585981">
                  <a:extLst>
                    <a:ext uri="{9D8B030D-6E8A-4147-A177-3AD203B41FA5}">
                      <a16:colId xmlns:a16="http://schemas.microsoft.com/office/drawing/2014/main" val="1423683999"/>
                    </a:ext>
                  </a:extLst>
                </a:gridCol>
              </a:tblGrid>
              <a:tr h="228113">
                <a:tc>
                  <a:txBody>
                    <a:bodyPr/>
                    <a:lstStyle/>
                    <a:p>
                      <a:pPr lvl="0">
                        <a:buNone/>
                      </a:pPr>
                      <a:r>
                        <a:rPr lang="en-US" sz="1000">
                          <a:effectLst/>
                        </a:rPr>
                        <a:t>Down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gridSpan="2">
                  <a:txBody>
                    <a:bodyPr/>
                    <a:lstStyle/>
                    <a:p>
                      <a:pPr lvl="0">
                        <a:buNone/>
                      </a:pPr>
                      <a:endParaRPr lang="en-US" sz="1000">
                        <a:effectLst/>
                      </a:endParaRPr>
                    </a:p>
                  </a:txBody>
                  <a:tcPr marL="0" marR="0" marT="0" marB="0"/>
                </a:tc>
                <a:tc hMerge="1">
                  <a:txBody>
                    <a:bodyPr/>
                    <a:lstStyle/>
                    <a:p>
                      <a:endParaRPr lang="en-US"/>
                    </a:p>
                  </a:txBody>
                  <a:tcPr/>
                </a:tc>
                <a:tc>
                  <a:txBody>
                    <a:bodyPr/>
                    <a:lstStyle/>
                    <a:p>
                      <a:pPr lvl="0">
                        <a:buNone/>
                      </a:pPr>
                      <a:endParaRPr lang="en-US" sz="1000">
                        <a:effectLst/>
                      </a:endParaRPr>
                    </a:p>
                  </a:txBody>
                  <a:tcPr marL="0" marR="0" marT="0" marB="0"/>
                </a:tc>
                <a:extLst>
                  <a:ext uri="{0D108BD9-81ED-4DB2-BD59-A6C34878D82A}">
                    <a16:rowId xmlns:a16="http://schemas.microsoft.com/office/drawing/2014/main" val="1670660525"/>
                  </a:ext>
                </a:extLst>
              </a:tr>
              <a:tr h="380189">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gridSpan="2">
                  <a:txBody>
                    <a:bodyPr/>
                    <a:lstStyle/>
                    <a:p>
                      <a:r>
                        <a:rPr lang="en-US" sz="1000">
                          <a:effectLst/>
                        </a:rPr>
                        <a:t>Capacity allocated</a:t>
                      </a:r>
                    </a:p>
                  </a:txBody>
                  <a:tcPr marL="0" marR="0" marT="0" marB="0" anchor="ctr"/>
                </a:tc>
                <a:tc hMerge="1">
                  <a:txBody>
                    <a:bodyPr/>
                    <a:lstStyle/>
                    <a:p>
                      <a:endParaRPr lang="en-US"/>
                    </a:p>
                  </a:txBody>
                  <a:tcPr/>
                </a:tc>
                <a:tc>
                  <a:txBody>
                    <a:bodyPr/>
                    <a:lstStyle/>
                    <a:p>
                      <a:endParaRPr lang="en-US" sz="1000">
                        <a:effectLst/>
                      </a:endParaRPr>
                    </a:p>
                  </a:txBody>
                  <a:tcPr marL="0" marR="0" marT="0" marB="0" anchor="ctr"/>
                </a:tc>
                <a:extLst>
                  <a:ext uri="{0D108BD9-81ED-4DB2-BD59-A6C34878D82A}">
                    <a16:rowId xmlns:a16="http://schemas.microsoft.com/office/drawing/2014/main" val="3096579563"/>
                  </a:ext>
                </a:extLst>
              </a:tr>
              <a:tr h="228113">
                <a:tc>
                  <a:txBody>
                    <a:bodyPr/>
                    <a:lstStyle/>
                    <a:p>
                      <a:r>
                        <a:rPr lang="en-US" sz="1000">
                          <a:effectLst/>
                        </a:rPr>
                        <a:t>GW Reliefs </a:t>
                      </a:r>
                    </a:p>
                  </a:txBody>
                  <a:tcPr marL="0" marR="0" marT="0" marB="0" anchor="ctr"/>
                </a:tc>
                <a:tc>
                  <a:txBody>
                    <a:bodyPr/>
                    <a:lstStyle/>
                    <a:p>
                      <a:pPr algn="r"/>
                      <a:r>
                        <a:rPr lang="en-US" sz="1000"/>
                        <a:t>627</a:t>
                      </a:r>
                    </a:p>
                  </a:txBody>
                  <a:tcPr marL="0" marR="0" marT="0" marB="0" anchor="ctr"/>
                </a:tc>
                <a:tc>
                  <a:txBody>
                    <a:bodyPr/>
                    <a:lstStyle/>
                    <a:p>
                      <a:pPr algn="r"/>
                      <a:r>
                        <a:rPr lang="en-US" sz="1000"/>
                        <a:t>5.08%</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0.7</a:t>
                      </a:r>
                    </a:p>
                  </a:txBody>
                  <a:tcPr marL="0" marR="0" marT="0" marB="0" anchor="ctr"/>
                </a:tc>
                <a:tc>
                  <a:txBody>
                    <a:bodyPr/>
                    <a:lstStyle/>
                    <a:p>
                      <a:pPr algn="r"/>
                      <a:r>
                        <a:rPr lang="en-US" sz="1000"/>
                        <a:t>2</a:t>
                      </a:r>
                    </a:p>
                  </a:txBody>
                  <a:tcPr marL="0" marR="0" marT="0" marB="0" anchor="ctr"/>
                </a:tc>
                <a:tc>
                  <a:txBody>
                    <a:bodyPr/>
                    <a:lstStyle/>
                    <a:p>
                      <a:pPr algn="r"/>
                      <a:r>
                        <a:rPr lang="en-US" sz="1000"/>
                        <a:t>313.44</a:t>
                      </a:r>
                    </a:p>
                  </a:txBody>
                  <a:tcPr marL="0" marR="0" marT="0" marB="0" anchor="ctr"/>
                </a:tc>
                <a:tc>
                  <a:txBody>
                    <a:bodyPr/>
                    <a:lstStyle/>
                    <a:p>
                      <a:pPr algn="r"/>
                      <a:r>
                        <a:rPr lang="en-US" sz="1000"/>
                        <a:t>69.65%</a:t>
                      </a:r>
                    </a:p>
                  </a:txBody>
                  <a:tcPr marL="0" marR="0" marT="0" marB="0" anchor="ctr"/>
                </a:tc>
                <a:extLst>
                  <a:ext uri="{0D108BD9-81ED-4DB2-BD59-A6C34878D82A}">
                    <a16:rowId xmlns:a16="http://schemas.microsoft.com/office/drawing/2014/main" val="3982336942"/>
                  </a:ext>
                </a:extLst>
              </a:tr>
              <a:tr h="228113">
                <a:tc>
                  <a:txBody>
                    <a:bodyPr/>
                    <a:lstStyle/>
                    <a:p>
                      <a:r>
                        <a:rPr lang="en-US" sz="1000">
                          <a:effectLst/>
                        </a:rPr>
                        <a:t>GW Mains</a:t>
                      </a:r>
                    </a:p>
                  </a:txBody>
                  <a:tcPr marL="0" marR="0" marT="0" marB="0" anchor="ctr"/>
                </a:tc>
                <a:tc>
                  <a:txBody>
                    <a:bodyPr/>
                    <a:lstStyle/>
                    <a:p>
                      <a:pPr algn="r"/>
                      <a:r>
                        <a:rPr lang="en-US" sz="1000"/>
                        <a:t>3622</a:t>
                      </a:r>
                    </a:p>
                  </a:txBody>
                  <a:tcPr marL="0" marR="0" marT="0" marB="0" anchor="ctr"/>
                </a:tc>
                <a:tc>
                  <a:txBody>
                    <a:bodyPr/>
                    <a:lstStyle/>
                    <a:p>
                      <a:pPr algn="r"/>
                      <a:r>
                        <a:rPr lang="en-US" sz="1000"/>
                        <a:t>29.37%</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4.3</a:t>
                      </a:r>
                    </a:p>
                  </a:txBody>
                  <a:tcPr marL="0" marR="0" marT="0" marB="0" anchor="ctr"/>
                </a:tc>
                <a:tc>
                  <a:txBody>
                    <a:bodyPr/>
                    <a:lstStyle/>
                    <a:p>
                      <a:pPr algn="r"/>
                      <a:r>
                        <a:rPr lang="en-US" sz="1000"/>
                        <a:t>6.5</a:t>
                      </a:r>
                    </a:p>
                  </a:txBody>
                  <a:tcPr marL="0" marR="0" marT="0" marB="0" anchor="ctr"/>
                </a:tc>
                <a:tc>
                  <a:txBody>
                    <a:bodyPr/>
                    <a:lstStyle/>
                    <a:p>
                      <a:pPr algn="r"/>
                      <a:r>
                        <a:rPr lang="en-US" sz="1000"/>
                        <a:t>557.23</a:t>
                      </a:r>
                    </a:p>
                  </a:txBody>
                  <a:tcPr marL="0" marR="0" marT="0" marB="0" anchor="ctr"/>
                </a:tc>
                <a:tc>
                  <a:txBody>
                    <a:bodyPr/>
                    <a:lstStyle/>
                    <a:p>
                      <a:pPr algn="r"/>
                      <a:r>
                        <a:rPr lang="en-US" sz="1000"/>
                        <a:t>85.73%</a:t>
                      </a:r>
                    </a:p>
                  </a:txBody>
                  <a:tcPr marL="0" marR="0" marT="0" marB="0" anchor="ctr"/>
                </a:tc>
                <a:extLst>
                  <a:ext uri="{0D108BD9-81ED-4DB2-BD59-A6C34878D82A}">
                    <a16:rowId xmlns:a16="http://schemas.microsoft.com/office/drawing/2014/main" val="3962561552"/>
                  </a:ext>
                </a:extLst>
              </a:tr>
              <a:tr h="380189">
                <a:tc>
                  <a:txBody>
                    <a:bodyPr/>
                    <a:lstStyle/>
                    <a:p>
                      <a:r>
                        <a:rPr lang="en-US" sz="1000">
                          <a:effectLst/>
                        </a:rPr>
                        <a:t>Heathrow Express</a:t>
                      </a:r>
                    </a:p>
                  </a:txBody>
                  <a:tcPr marL="0" marR="0" marT="0" marB="0" anchor="ctr"/>
                </a:tc>
                <a:tc>
                  <a:txBody>
                    <a:bodyPr/>
                    <a:lstStyle/>
                    <a:p>
                      <a:pPr algn="r"/>
                      <a:r>
                        <a:rPr lang="en-US" sz="1000"/>
                        <a:t>343</a:t>
                      </a:r>
                    </a:p>
                  </a:txBody>
                  <a:tcPr marL="0" marR="0" marT="0" marB="0" anchor="ctr"/>
                </a:tc>
                <a:tc>
                  <a:txBody>
                    <a:bodyPr/>
                    <a:lstStyle/>
                    <a:p>
                      <a:pPr algn="r"/>
                      <a:r>
                        <a:rPr lang="en-US" sz="1000"/>
                        <a:t>2.79%</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0.4</a:t>
                      </a:r>
                    </a:p>
                  </a:txBody>
                  <a:tcPr marL="0" marR="0" marT="0" marB="0" anchor="ctr"/>
                </a:tc>
                <a:tc>
                  <a:txBody>
                    <a:bodyPr/>
                    <a:lstStyle/>
                    <a:p>
                      <a:pPr algn="r"/>
                      <a:r>
                        <a:rPr lang="en-US" sz="1000"/>
                        <a:t>2</a:t>
                      </a:r>
                    </a:p>
                  </a:txBody>
                  <a:tcPr marL="0" marR="0" marT="0" marB="0" anchor="ctr"/>
                </a:tc>
                <a:tc>
                  <a:txBody>
                    <a:bodyPr/>
                    <a:lstStyle/>
                    <a:p>
                      <a:pPr algn="r"/>
                      <a:r>
                        <a:rPr lang="en-US" sz="1000"/>
                        <a:t>171.73</a:t>
                      </a:r>
                    </a:p>
                  </a:txBody>
                  <a:tcPr marL="0" marR="0" marT="0" marB="0" anchor="ctr"/>
                </a:tc>
                <a:tc>
                  <a:txBody>
                    <a:bodyPr/>
                    <a:lstStyle/>
                    <a:p>
                      <a:pPr algn="r"/>
                      <a:r>
                        <a:rPr lang="en-US" sz="1000"/>
                        <a:t>45.92%</a:t>
                      </a:r>
                    </a:p>
                  </a:txBody>
                  <a:tcPr marL="0" marR="0" marT="0" marB="0" anchor="ctr"/>
                </a:tc>
                <a:extLst>
                  <a:ext uri="{0D108BD9-81ED-4DB2-BD59-A6C34878D82A}">
                    <a16:rowId xmlns:a16="http://schemas.microsoft.com/office/drawing/2014/main" val="1658285498"/>
                  </a:ext>
                </a:extLst>
              </a:tr>
              <a:tr h="228113">
                <a:tc>
                  <a:txBody>
                    <a:bodyPr/>
                    <a:lstStyle/>
                    <a:p>
                      <a:r>
                        <a:rPr lang="en-US" sz="1000">
                          <a:effectLst/>
                        </a:rPr>
                        <a:t>Heathrow EL</a:t>
                      </a:r>
                    </a:p>
                  </a:txBody>
                  <a:tcPr marL="0" marR="0" marT="0" marB="0" anchor="ctr"/>
                </a:tc>
                <a:tc>
                  <a:txBody>
                    <a:bodyPr/>
                    <a:lstStyle/>
                    <a:p>
                      <a:pPr algn="r"/>
                      <a:r>
                        <a:rPr lang="en-US" sz="1000"/>
                        <a:t>2250</a:t>
                      </a:r>
                    </a:p>
                  </a:txBody>
                  <a:tcPr marL="0" marR="0" marT="0" marB="0" anchor="ctr"/>
                </a:tc>
                <a:tc>
                  <a:txBody>
                    <a:bodyPr/>
                    <a:lstStyle/>
                    <a:p>
                      <a:pPr algn="r"/>
                      <a:r>
                        <a:rPr lang="en-US" sz="1000"/>
                        <a:t>18.24%</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2.6</a:t>
                      </a:r>
                    </a:p>
                  </a:txBody>
                  <a:tcPr marL="0" marR="0" marT="0" marB="0" anchor="ctr"/>
                </a:tc>
                <a:tc>
                  <a:txBody>
                    <a:bodyPr/>
                    <a:lstStyle/>
                    <a:p>
                      <a:pPr algn="r"/>
                      <a:r>
                        <a:rPr lang="en-US" sz="1000" b="1"/>
                        <a:t>4</a:t>
                      </a:r>
                    </a:p>
                  </a:txBody>
                  <a:tcPr marL="0" marR="0" marT="0" marB="0" anchor="ctr"/>
                </a:tc>
                <a:tc>
                  <a:txBody>
                    <a:bodyPr/>
                    <a:lstStyle/>
                    <a:p>
                      <a:pPr algn="r"/>
                      <a:r>
                        <a:rPr lang="en-US" sz="1000"/>
                        <a:t>562.39</a:t>
                      </a:r>
                    </a:p>
                  </a:txBody>
                  <a:tcPr marL="0" marR="0" marT="0" marB="0" anchor="ctr"/>
                </a:tc>
                <a:tc>
                  <a:txBody>
                    <a:bodyPr/>
                    <a:lstStyle/>
                    <a:p>
                      <a:pPr algn="r"/>
                      <a:r>
                        <a:rPr lang="en-US" sz="1000"/>
                        <a:t>124.98%</a:t>
                      </a:r>
                    </a:p>
                  </a:txBody>
                  <a:tcPr marL="0" marR="0" marT="0" marB="0" anchor="ctr"/>
                </a:tc>
                <a:extLst>
                  <a:ext uri="{0D108BD9-81ED-4DB2-BD59-A6C34878D82A}">
                    <a16:rowId xmlns:a16="http://schemas.microsoft.com/office/drawing/2014/main" val="214053737"/>
                  </a:ext>
                </a:extLst>
              </a:tr>
            </a:tbl>
          </a:graphicData>
        </a:graphic>
      </p:graphicFrame>
      <p:graphicFrame>
        <p:nvGraphicFramePr>
          <p:cNvPr id="15" name="Table 14">
            <a:extLst>
              <a:ext uri="{FF2B5EF4-FFF2-40B4-BE49-F238E27FC236}">
                <a16:creationId xmlns:a16="http://schemas.microsoft.com/office/drawing/2014/main" id="{FEA585BC-3F11-B293-9095-EEB2F43ED612}"/>
              </a:ext>
            </a:extLst>
          </p:cNvPr>
          <p:cNvGraphicFramePr>
            <a:graphicFrameLocks noGrp="1"/>
          </p:cNvGraphicFramePr>
          <p:nvPr>
            <p:extLst>
              <p:ext uri="{D42A27DB-BD31-4B8C-83A1-F6EECF244321}">
                <p14:modId xmlns:p14="http://schemas.microsoft.com/office/powerpoint/2010/main" val="1335862760"/>
              </p:ext>
            </p:extLst>
          </p:nvPr>
        </p:nvGraphicFramePr>
        <p:xfrm>
          <a:off x="6116864" y="3207294"/>
          <a:ext cx="5673441" cy="1741936"/>
        </p:xfrm>
        <a:graphic>
          <a:graphicData uri="http://schemas.openxmlformats.org/drawingml/2006/table">
            <a:tbl>
              <a:tblPr firstRow="1" bandRow="1">
                <a:tableStyleId>{5C22544A-7EE6-4342-B048-85BDC9FD1C3A}</a:tableStyleId>
              </a:tblPr>
              <a:tblGrid>
                <a:gridCol w="947625">
                  <a:extLst>
                    <a:ext uri="{9D8B030D-6E8A-4147-A177-3AD203B41FA5}">
                      <a16:colId xmlns:a16="http://schemas.microsoft.com/office/drawing/2014/main" val="4133129350"/>
                    </a:ext>
                  </a:extLst>
                </a:gridCol>
                <a:gridCol w="590727">
                  <a:extLst>
                    <a:ext uri="{9D8B030D-6E8A-4147-A177-3AD203B41FA5}">
                      <a16:colId xmlns:a16="http://schemas.microsoft.com/office/drawing/2014/main" val="1025718026"/>
                    </a:ext>
                  </a:extLst>
                </a:gridCol>
                <a:gridCol w="590727">
                  <a:extLst>
                    <a:ext uri="{9D8B030D-6E8A-4147-A177-3AD203B41FA5}">
                      <a16:colId xmlns:a16="http://schemas.microsoft.com/office/drawing/2014/main" val="3965371044"/>
                    </a:ext>
                  </a:extLst>
                </a:gridCol>
                <a:gridCol w="590727">
                  <a:extLst>
                    <a:ext uri="{9D8B030D-6E8A-4147-A177-3AD203B41FA5}">
                      <a16:colId xmlns:a16="http://schemas.microsoft.com/office/drawing/2014/main" val="4058352511"/>
                    </a:ext>
                  </a:extLst>
                </a:gridCol>
                <a:gridCol w="590727">
                  <a:extLst>
                    <a:ext uri="{9D8B030D-6E8A-4147-A177-3AD203B41FA5}">
                      <a16:colId xmlns:a16="http://schemas.microsoft.com/office/drawing/2014/main" val="4203537117"/>
                    </a:ext>
                  </a:extLst>
                </a:gridCol>
                <a:gridCol w="590727">
                  <a:extLst>
                    <a:ext uri="{9D8B030D-6E8A-4147-A177-3AD203B41FA5}">
                      <a16:colId xmlns:a16="http://schemas.microsoft.com/office/drawing/2014/main" val="1110614834"/>
                    </a:ext>
                  </a:extLst>
                </a:gridCol>
                <a:gridCol w="590727">
                  <a:extLst>
                    <a:ext uri="{9D8B030D-6E8A-4147-A177-3AD203B41FA5}">
                      <a16:colId xmlns:a16="http://schemas.microsoft.com/office/drawing/2014/main" val="3790529409"/>
                    </a:ext>
                  </a:extLst>
                </a:gridCol>
                <a:gridCol w="590727">
                  <a:extLst>
                    <a:ext uri="{9D8B030D-6E8A-4147-A177-3AD203B41FA5}">
                      <a16:colId xmlns:a16="http://schemas.microsoft.com/office/drawing/2014/main" val="568880941"/>
                    </a:ext>
                  </a:extLst>
                </a:gridCol>
                <a:gridCol w="590727">
                  <a:extLst>
                    <a:ext uri="{9D8B030D-6E8A-4147-A177-3AD203B41FA5}">
                      <a16:colId xmlns:a16="http://schemas.microsoft.com/office/drawing/2014/main" val="1850871186"/>
                    </a:ext>
                  </a:extLst>
                </a:gridCol>
              </a:tblGrid>
              <a:tr h="211727">
                <a:tc>
                  <a:txBody>
                    <a:bodyPr/>
                    <a:lstStyle/>
                    <a:p>
                      <a:pPr lvl="0">
                        <a:buNone/>
                      </a:pPr>
                      <a:r>
                        <a:rPr lang="en-US" sz="1000">
                          <a:effectLst/>
                        </a:rPr>
                        <a:t>Down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gridSpan="2">
                  <a:txBody>
                    <a:bodyPr/>
                    <a:lstStyle/>
                    <a:p>
                      <a:pPr lvl="0">
                        <a:buNone/>
                      </a:pPr>
                      <a:endParaRPr lang="en-US" sz="1000">
                        <a:effectLst/>
                      </a:endParaRPr>
                    </a:p>
                  </a:txBody>
                  <a:tcPr marL="0" marR="0" marT="0" marB="0"/>
                </a:tc>
                <a:tc hMerge="1">
                  <a:txBody>
                    <a:bodyPr/>
                    <a:lstStyle/>
                    <a:p>
                      <a:endParaRPr lang="en-US"/>
                    </a:p>
                  </a:txBody>
                  <a:tcPr/>
                </a:tc>
                <a:tc>
                  <a:txBody>
                    <a:bodyPr/>
                    <a:lstStyle/>
                    <a:p>
                      <a:pPr lvl="0">
                        <a:buNone/>
                      </a:pPr>
                      <a:endParaRPr lang="en-US" sz="1000">
                        <a:effectLst/>
                      </a:endParaRPr>
                    </a:p>
                  </a:txBody>
                  <a:tcPr marL="0" marR="0" marT="0" marB="0"/>
                </a:tc>
                <a:extLst>
                  <a:ext uri="{0D108BD9-81ED-4DB2-BD59-A6C34878D82A}">
                    <a16:rowId xmlns:a16="http://schemas.microsoft.com/office/drawing/2014/main" val="783080445"/>
                  </a:ext>
                </a:extLst>
              </a:tr>
              <a:tr h="327214">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gridSpan="2">
                  <a:txBody>
                    <a:bodyPr/>
                    <a:lstStyle/>
                    <a:p>
                      <a:r>
                        <a:rPr lang="en-US" sz="1000">
                          <a:effectLst/>
                        </a:rPr>
                        <a:t>Capacity allocated</a:t>
                      </a:r>
                    </a:p>
                  </a:txBody>
                  <a:tcPr marL="0" marR="0" marT="0" marB="0" anchor="ctr"/>
                </a:tc>
                <a:tc hMerge="1">
                  <a:txBody>
                    <a:bodyPr/>
                    <a:lstStyle/>
                    <a:p>
                      <a:endParaRPr lang="en-US"/>
                    </a:p>
                  </a:txBody>
                  <a:tcPr/>
                </a:tc>
                <a:tc>
                  <a:txBody>
                    <a:bodyPr/>
                    <a:lstStyle/>
                    <a:p>
                      <a:endParaRPr lang="en-US" sz="1000">
                        <a:effectLst/>
                      </a:endParaRPr>
                    </a:p>
                  </a:txBody>
                  <a:tcPr marL="0" marR="0" marT="0" marB="0" anchor="ctr"/>
                </a:tc>
                <a:extLst>
                  <a:ext uri="{0D108BD9-81ED-4DB2-BD59-A6C34878D82A}">
                    <a16:rowId xmlns:a16="http://schemas.microsoft.com/office/drawing/2014/main" val="3261817229"/>
                  </a:ext>
                </a:extLst>
              </a:tr>
              <a:tr h="269471">
                <a:tc>
                  <a:txBody>
                    <a:bodyPr/>
                    <a:lstStyle/>
                    <a:p>
                      <a:r>
                        <a:rPr lang="en-US" sz="1000">
                          <a:effectLst/>
                        </a:rPr>
                        <a:t>GW Reliefs </a:t>
                      </a:r>
                    </a:p>
                  </a:txBody>
                  <a:tcPr marL="0" marR="0" marT="0" marB="0" anchor="ctr"/>
                </a:tc>
                <a:tc>
                  <a:txBody>
                    <a:bodyPr/>
                    <a:lstStyle/>
                    <a:p>
                      <a:pPr algn="r"/>
                      <a:r>
                        <a:rPr lang="en-US" sz="1000"/>
                        <a:t>627</a:t>
                      </a:r>
                    </a:p>
                  </a:txBody>
                  <a:tcPr marL="0" marR="0" marT="0" marB="0" anchor="ctr"/>
                </a:tc>
                <a:tc>
                  <a:txBody>
                    <a:bodyPr/>
                    <a:lstStyle/>
                    <a:p>
                      <a:pPr algn="r"/>
                      <a:r>
                        <a:rPr lang="en-US" sz="1000"/>
                        <a:t>5.08%</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0.7</a:t>
                      </a:r>
                    </a:p>
                  </a:txBody>
                  <a:tcPr marL="0" marR="0" marT="0" marB="0" anchor="ctr"/>
                </a:tc>
                <a:tc>
                  <a:txBody>
                    <a:bodyPr/>
                    <a:lstStyle/>
                    <a:p>
                      <a:pPr algn="r"/>
                      <a:r>
                        <a:rPr lang="en-US" sz="1000"/>
                        <a:t>2</a:t>
                      </a:r>
                    </a:p>
                  </a:txBody>
                  <a:tcPr marL="0" marR="0" marT="0" marB="0" anchor="ctr"/>
                </a:tc>
                <a:tc>
                  <a:txBody>
                    <a:bodyPr/>
                    <a:lstStyle/>
                    <a:p>
                      <a:pPr algn="r"/>
                      <a:r>
                        <a:rPr lang="en-US" sz="1000"/>
                        <a:t>313.44</a:t>
                      </a:r>
                    </a:p>
                  </a:txBody>
                  <a:tcPr marL="0" marR="0" marT="0" marB="0" anchor="ctr"/>
                </a:tc>
                <a:tc>
                  <a:txBody>
                    <a:bodyPr/>
                    <a:lstStyle/>
                    <a:p>
                      <a:pPr algn="r"/>
                      <a:r>
                        <a:rPr lang="en-US" sz="1000"/>
                        <a:t>69.65%</a:t>
                      </a:r>
                    </a:p>
                  </a:txBody>
                  <a:tcPr marL="0" marR="0" marT="0" marB="0" anchor="ctr"/>
                </a:tc>
                <a:extLst>
                  <a:ext uri="{0D108BD9-81ED-4DB2-BD59-A6C34878D82A}">
                    <a16:rowId xmlns:a16="http://schemas.microsoft.com/office/drawing/2014/main" val="3433908940"/>
                  </a:ext>
                </a:extLst>
              </a:tr>
              <a:tr h="269471">
                <a:tc>
                  <a:txBody>
                    <a:bodyPr/>
                    <a:lstStyle/>
                    <a:p>
                      <a:r>
                        <a:rPr lang="en-US" sz="1000">
                          <a:effectLst/>
                        </a:rPr>
                        <a:t>GW Mains</a:t>
                      </a:r>
                    </a:p>
                  </a:txBody>
                  <a:tcPr marL="0" marR="0" marT="0" marB="0" anchor="ctr"/>
                </a:tc>
                <a:tc>
                  <a:txBody>
                    <a:bodyPr/>
                    <a:lstStyle/>
                    <a:p>
                      <a:pPr algn="r"/>
                      <a:r>
                        <a:rPr lang="en-US" sz="1000"/>
                        <a:t>3622</a:t>
                      </a:r>
                    </a:p>
                  </a:txBody>
                  <a:tcPr marL="0" marR="0" marT="0" marB="0" anchor="ctr"/>
                </a:tc>
                <a:tc>
                  <a:txBody>
                    <a:bodyPr/>
                    <a:lstStyle/>
                    <a:p>
                      <a:pPr algn="r"/>
                      <a:r>
                        <a:rPr lang="en-US" sz="1000"/>
                        <a:t>29.37%</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4.3</a:t>
                      </a:r>
                    </a:p>
                  </a:txBody>
                  <a:tcPr marL="0" marR="0" marT="0" marB="0" anchor="ctr"/>
                </a:tc>
                <a:tc>
                  <a:txBody>
                    <a:bodyPr/>
                    <a:lstStyle/>
                    <a:p>
                      <a:pPr algn="r"/>
                      <a:r>
                        <a:rPr lang="en-US" sz="1000"/>
                        <a:t>8.5</a:t>
                      </a:r>
                    </a:p>
                  </a:txBody>
                  <a:tcPr marL="0" marR="0" marT="0" marB="0" anchor="ctr"/>
                </a:tc>
                <a:tc>
                  <a:txBody>
                    <a:bodyPr/>
                    <a:lstStyle/>
                    <a:p>
                      <a:pPr algn="r"/>
                      <a:r>
                        <a:rPr lang="en-US" sz="1000"/>
                        <a:t>426.12</a:t>
                      </a:r>
                    </a:p>
                  </a:txBody>
                  <a:tcPr marL="0" marR="0" marT="0" marB="0" anchor="ctr"/>
                </a:tc>
                <a:tc>
                  <a:txBody>
                    <a:bodyPr/>
                    <a:lstStyle/>
                    <a:p>
                      <a:pPr algn="r"/>
                      <a:r>
                        <a:rPr lang="en-US" sz="1000"/>
                        <a:t>65.56%</a:t>
                      </a:r>
                    </a:p>
                  </a:txBody>
                  <a:tcPr marL="0" marR="0" marT="0" marB="0" anchor="ctr"/>
                </a:tc>
                <a:extLst>
                  <a:ext uri="{0D108BD9-81ED-4DB2-BD59-A6C34878D82A}">
                    <a16:rowId xmlns:a16="http://schemas.microsoft.com/office/drawing/2014/main" val="1113953105"/>
                  </a:ext>
                </a:extLst>
              </a:tr>
              <a:tr h="394582">
                <a:tc>
                  <a:txBody>
                    <a:bodyPr/>
                    <a:lstStyle/>
                    <a:p>
                      <a:r>
                        <a:rPr lang="en-US" sz="1000">
                          <a:effectLst/>
                        </a:rPr>
                        <a:t>Heathrow Express</a:t>
                      </a:r>
                    </a:p>
                  </a:txBody>
                  <a:tcPr marL="0" marR="0" marT="0" marB="0" anchor="ctr"/>
                </a:tc>
                <a:tc>
                  <a:txBody>
                    <a:bodyPr/>
                    <a:lstStyle/>
                    <a:p>
                      <a:pPr algn="r"/>
                      <a:r>
                        <a:rPr lang="en-US" sz="1000"/>
                        <a:t>343</a:t>
                      </a:r>
                    </a:p>
                  </a:txBody>
                  <a:tcPr marL="0" marR="0" marT="0" marB="0" anchor="ctr"/>
                </a:tc>
                <a:tc>
                  <a:txBody>
                    <a:bodyPr/>
                    <a:lstStyle/>
                    <a:p>
                      <a:pPr algn="r"/>
                      <a:r>
                        <a:rPr lang="en-US" sz="1000"/>
                        <a:t>2.79%</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0.4</a:t>
                      </a:r>
                    </a:p>
                  </a:txBody>
                  <a:tcPr marL="0" marR="0" marT="0" marB="0" anchor="ctr"/>
                </a:tc>
                <a:tc>
                  <a:txBody>
                    <a:bodyPr/>
                    <a:lstStyle/>
                    <a:p>
                      <a:pPr algn="r"/>
                      <a:r>
                        <a:rPr lang="en-US" sz="1000"/>
                        <a:t>2</a:t>
                      </a:r>
                    </a:p>
                  </a:txBody>
                  <a:tcPr marL="0" marR="0" marT="0" marB="0" anchor="ctr"/>
                </a:tc>
                <a:tc>
                  <a:txBody>
                    <a:bodyPr/>
                    <a:lstStyle/>
                    <a:p>
                      <a:pPr algn="r"/>
                      <a:r>
                        <a:rPr lang="en-US" sz="1000"/>
                        <a:t>171.73</a:t>
                      </a:r>
                    </a:p>
                  </a:txBody>
                  <a:tcPr marL="0" marR="0" marT="0" marB="0" anchor="ctr"/>
                </a:tc>
                <a:tc>
                  <a:txBody>
                    <a:bodyPr/>
                    <a:lstStyle/>
                    <a:p>
                      <a:pPr algn="r"/>
                      <a:r>
                        <a:rPr lang="en-US" sz="1000"/>
                        <a:t>45.92%</a:t>
                      </a:r>
                    </a:p>
                  </a:txBody>
                  <a:tcPr marL="0" marR="0" marT="0" marB="0" anchor="ctr"/>
                </a:tc>
                <a:extLst>
                  <a:ext uri="{0D108BD9-81ED-4DB2-BD59-A6C34878D82A}">
                    <a16:rowId xmlns:a16="http://schemas.microsoft.com/office/drawing/2014/main" val="3063290212"/>
                  </a:ext>
                </a:extLst>
              </a:tr>
              <a:tr h="269471">
                <a:tc>
                  <a:txBody>
                    <a:bodyPr/>
                    <a:lstStyle/>
                    <a:p>
                      <a:r>
                        <a:rPr lang="en-US" sz="1000">
                          <a:effectLst/>
                        </a:rPr>
                        <a:t>Heathrow EL</a:t>
                      </a:r>
                    </a:p>
                  </a:txBody>
                  <a:tcPr marL="0" marR="0" marT="0" marB="0" anchor="ctr"/>
                </a:tc>
                <a:tc>
                  <a:txBody>
                    <a:bodyPr/>
                    <a:lstStyle/>
                    <a:p>
                      <a:pPr algn="r"/>
                      <a:r>
                        <a:rPr lang="en-US" sz="1000"/>
                        <a:t>2250</a:t>
                      </a:r>
                    </a:p>
                  </a:txBody>
                  <a:tcPr marL="0" marR="0" marT="0" marB="0" anchor="ctr"/>
                </a:tc>
                <a:tc>
                  <a:txBody>
                    <a:bodyPr/>
                    <a:lstStyle/>
                    <a:p>
                      <a:pPr algn="r"/>
                      <a:r>
                        <a:rPr lang="en-US" sz="1000"/>
                        <a:t>18.24%</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2.6</a:t>
                      </a:r>
                    </a:p>
                  </a:txBody>
                  <a:tcPr marL="0" marR="0" marT="0" marB="0" anchor="ctr"/>
                </a:tc>
                <a:tc>
                  <a:txBody>
                    <a:bodyPr/>
                    <a:lstStyle/>
                    <a:p>
                      <a:pPr algn="r"/>
                      <a:r>
                        <a:rPr lang="en-US" sz="1000"/>
                        <a:t>2</a:t>
                      </a:r>
                    </a:p>
                  </a:txBody>
                  <a:tcPr marL="0" marR="0" marT="0" marB="0" anchor="ctr"/>
                </a:tc>
                <a:tc>
                  <a:txBody>
                    <a:bodyPr/>
                    <a:lstStyle/>
                    <a:p>
                      <a:pPr algn="r"/>
                      <a:r>
                        <a:rPr lang="en-US" sz="1000"/>
                        <a:t>1124.79</a:t>
                      </a:r>
                    </a:p>
                  </a:txBody>
                  <a:tcPr marL="0" marR="0" marT="0" marB="0" anchor="ctr"/>
                </a:tc>
                <a:tc>
                  <a:txBody>
                    <a:bodyPr/>
                    <a:lstStyle/>
                    <a:p>
                      <a:pPr algn="r"/>
                      <a:r>
                        <a:rPr lang="en-US" sz="1000"/>
                        <a:t>249.95%</a:t>
                      </a:r>
                    </a:p>
                  </a:txBody>
                  <a:tcPr marL="0" marR="0" marT="0" marB="0" anchor="ctr"/>
                </a:tc>
                <a:extLst>
                  <a:ext uri="{0D108BD9-81ED-4DB2-BD59-A6C34878D82A}">
                    <a16:rowId xmlns:a16="http://schemas.microsoft.com/office/drawing/2014/main" val="2434530744"/>
                  </a:ext>
                </a:extLst>
              </a:tr>
            </a:tbl>
          </a:graphicData>
        </a:graphic>
      </p:graphicFrame>
    </p:spTree>
    <p:extLst>
      <p:ext uri="{BB962C8B-B14F-4D97-AF65-F5344CB8AC3E}">
        <p14:creationId xmlns:p14="http://schemas.microsoft.com/office/powerpoint/2010/main" val="1748115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D504E58-8E68-5BE4-7B42-D4A8473DD80F}"/>
              </a:ext>
            </a:extLst>
          </p:cNvPr>
          <p:cNvSpPr>
            <a:spLocks noGrp="1"/>
          </p:cNvSpPr>
          <p:nvPr>
            <p:ph type="title"/>
          </p:nvPr>
        </p:nvSpPr>
        <p:spPr>
          <a:xfrm>
            <a:off x="688029" y="320000"/>
            <a:ext cx="8533230" cy="643370"/>
          </a:xfrm>
        </p:spPr>
        <p:txBody>
          <a:bodyPr/>
          <a:lstStyle/>
          <a:p>
            <a:r>
              <a:rPr lang="en-US"/>
              <a:t>Potential split – C. HEX does not operate</a:t>
            </a:r>
          </a:p>
        </p:txBody>
      </p:sp>
      <p:sp>
        <p:nvSpPr>
          <p:cNvPr id="13" name="TextBox 12">
            <a:extLst>
              <a:ext uri="{FF2B5EF4-FFF2-40B4-BE49-F238E27FC236}">
                <a16:creationId xmlns:a16="http://schemas.microsoft.com/office/drawing/2014/main" id="{06E85F85-2D89-4B7B-B6BE-D436A415DF79}"/>
              </a:ext>
            </a:extLst>
          </p:cNvPr>
          <p:cNvSpPr txBox="1"/>
          <p:nvPr/>
        </p:nvSpPr>
        <p:spPr>
          <a:xfrm>
            <a:off x="492880" y="4933107"/>
            <a:ext cx="11423953" cy="1384995"/>
          </a:xfrm>
          <a:prstGeom prst="rect">
            <a:avLst/>
          </a:prstGeom>
          <a:noFill/>
        </p:spPr>
        <p:txBody>
          <a:bodyPr wrap="square" rtlCol="0">
            <a:spAutoFit/>
          </a:bodyPr>
          <a:lstStyle/>
          <a:p>
            <a:r>
              <a:rPr lang="en-GB" sz="1400"/>
              <a:t>NB: HEX demand reallocated to Elizabeth Line Heathrow services</a:t>
            </a:r>
          </a:p>
          <a:p>
            <a:endParaRPr lang="en-GB" sz="1400"/>
          </a:p>
          <a:p>
            <a:r>
              <a:rPr lang="en-GB" sz="1400"/>
              <a:t>Airport demand handled at 4tph provided higher capacity EL services used; 6 tph potentially overproviding</a:t>
            </a:r>
          </a:p>
          <a:p>
            <a:endParaRPr lang="en-GB" sz="1400"/>
          </a:p>
          <a:p>
            <a:endParaRPr lang="en-GB" sz="1400"/>
          </a:p>
          <a:p>
            <a:endParaRPr lang="en-GB" sz="1400"/>
          </a:p>
        </p:txBody>
      </p:sp>
      <p:graphicFrame>
        <p:nvGraphicFramePr>
          <p:cNvPr id="7" name="Table 6">
            <a:extLst>
              <a:ext uri="{FF2B5EF4-FFF2-40B4-BE49-F238E27FC236}">
                <a16:creationId xmlns:a16="http://schemas.microsoft.com/office/drawing/2014/main" id="{11EB0104-48C0-51E1-C35F-05066923AD0F}"/>
              </a:ext>
            </a:extLst>
          </p:cNvPr>
          <p:cNvGraphicFramePr>
            <a:graphicFrameLocks noGrp="1"/>
          </p:cNvGraphicFramePr>
          <p:nvPr>
            <p:extLst>
              <p:ext uri="{D42A27DB-BD31-4B8C-83A1-F6EECF244321}">
                <p14:modId xmlns:p14="http://schemas.microsoft.com/office/powerpoint/2010/main" val="2621018192"/>
              </p:ext>
            </p:extLst>
          </p:nvPr>
        </p:nvGraphicFramePr>
        <p:xfrm>
          <a:off x="762907" y="1411151"/>
          <a:ext cx="5522636" cy="1758365"/>
        </p:xfrm>
        <a:graphic>
          <a:graphicData uri="http://schemas.openxmlformats.org/drawingml/2006/table">
            <a:tbl>
              <a:tblPr firstRow="1" bandRow="1">
                <a:tableStyleId>{5C22544A-7EE6-4342-B048-85BDC9FD1C3A}</a:tableStyleId>
              </a:tblPr>
              <a:tblGrid>
                <a:gridCol w="930510">
                  <a:extLst>
                    <a:ext uri="{9D8B030D-6E8A-4147-A177-3AD203B41FA5}">
                      <a16:colId xmlns:a16="http://schemas.microsoft.com/office/drawing/2014/main" val="1148141480"/>
                    </a:ext>
                  </a:extLst>
                </a:gridCol>
                <a:gridCol w="580058">
                  <a:extLst>
                    <a:ext uri="{9D8B030D-6E8A-4147-A177-3AD203B41FA5}">
                      <a16:colId xmlns:a16="http://schemas.microsoft.com/office/drawing/2014/main" val="1788802929"/>
                    </a:ext>
                  </a:extLst>
                </a:gridCol>
                <a:gridCol w="580058">
                  <a:extLst>
                    <a:ext uri="{9D8B030D-6E8A-4147-A177-3AD203B41FA5}">
                      <a16:colId xmlns:a16="http://schemas.microsoft.com/office/drawing/2014/main" val="2651869067"/>
                    </a:ext>
                  </a:extLst>
                </a:gridCol>
                <a:gridCol w="580058">
                  <a:extLst>
                    <a:ext uri="{9D8B030D-6E8A-4147-A177-3AD203B41FA5}">
                      <a16:colId xmlns:a16="http://schemas.microsoft.com/office/drawing/2014/main" val="2141063539"/>
                    </a:ext>
                  </a:extLst>
                </a:gridCol>
                <a:gridCol w="580058">
                  <a:extLst>
                    <a:ext uri="{9D8B030D-6E8A-4147-A177-3AD203B41FA5}">
                      <a16:colId xmlns:a16="http://schemas.microsoft.com/office/drawing/2014/main" val="281997536"/>
                    </a:ext>
                  </a:extLst>
                </a:gridCol>
                <a:gridCol w="580058">
                  <a:extLst>
                    <a:ext uri="{9D8B030D-6E8A-4147-A177-3AD203B41FA5}">
                      <a16:colId xmlns:a16="http://schemas.microsoft.com/office/drawing/2014/main" val="621755878"/>
                    </a:ext>
                  </a:extLst>
                </a:gridCol>
                <a:gridCol w="555889">
                  <a:extLst>
                    <a:ext uri="{9D8B030D-6E8A-4147-A177-3AD203B41FA5}">
                      <a16:colId xmlns:a16="http://schemas.microsoft.com/office/drawing/2014/main" val="2114020537"/>
                    </a:ext>
                  </a:extLst>
                </a:gridCol>
                <a:gridCol w="555889">
                  <a:extLst>
                    <a:ext uri="{9D8B030D-6E8A-4147-A177-3AD203B41FA5}">
                      <a16:colId xmlns:a16="http://schemas.microsoft.com/office/drawing/2014/main" val="447048265"/>
                    </a:ext>
                  </a:extLst>
                </a:gridCol>
                <a:gridCol w="580058">
                  <a:extLst>
                    <a:ext uri="{9D8B030D-6E8A-4147-A177-3AD203B41FA5}">
                      <a16:colId xmlns:a16="http://schemas.microsoft.com/office/drawing/2014/main" val="2906072033"/>
                    </a:ext>
                  </a:extLst>
                </a:gridCol>
              </a:tblGrid>
              <a:tr h="190500">
                <a:tc>
                  <a:txBody>
                    <a:bodyPr/>
                    <a:lstStyle/>
                    <a:p>
                      <a:pPr lvl="0">
                        <a:buNone/>
                      </a:pPr>
                      <a:r>
                        <a:rPr lang="en-US" sz="1000">
                          <a:effectLst/>
                        </a:rPr>
                        <a:t>Up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gridSpan="2">
                  <a:txBody>
                    <a:bodyPr/>
                    <a:lstStyle/>
                    <a:p>
                      <a:pPr lvl="0">
                        <a:buNone/>
                      </a:pPr>
                      <a:endParaRPr lang="en-US" sz="1000">
                        <a:effectLst/>
                      </a:endParaRPr>
                    </a:p>
                  </a:txBody>
                  <a:tcPr marL="0" marR="0" marT="0" marB="0"/>
                </a:tc>
                <a:tc hMerge="1">
                  <a:txBody>
                    <a:bodyPr/>
                    <a:lstStyle/>
                    <a:p>
                      <a:endParaRPr lang="en-US"/>
                    </a:p>
                  </a:txBody>
                  <a:tcPr/>
                </a:tc>
                <a:tc>
                  <a:txBody>
                    <a:bodyPr/>
                    <a:lstStyle/>
                    <a:p>
                      <a:pPr lvl="0">
                        <a:buNone/>
                      </a:pPr>
                      <a:endParaRPr lang="en-US" sz="1000">
                        <a:effectLst/>
                      </a:endParaRPr>
                    </a:p>
                  </a:txBody>
                  <a:tcPr marL="0" marR="0" marT="0" marB="0"/>
                </a:tc>
                <a:extLst>
                  <a:ext uri="{0D108BD9-81ED-4DB2-BD59-A6C34878D82A}">
                    <a16:rowId xmlns:a16="http://schemas.microsoft.com/office/drawing/2014/main" val="3445866947"/>
                  </a:ext>
                </a:extLst>
              </a:tr>
              <a:tr h="416464">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gridSpan="2">
                  <a:txBody>
                    <a:bodyPr/>
                    <a:lstStyle/>
                    <a:p>
                      <a:r>
                        <a:rPr lang="en-US" sz="1000">
                          <a:effectLst/>
                        </a:rPr>
                        <a:t>Capacity allocated</a:t>
                      </a:r>
                    </a:p>
                  </a:txBody>
                  <a:tcPr marL="0" marR="0" marT="0" marB="0" anchor="ctr"/>
                </a:tc>
                <a:tc hMerge="1">
                  <a:txBody>
                    <a:bodyPr/>
                    <a:lstStyle/>
                    <a:p>
                      <a:endParaRPr lang="en-US"/>
                    </a:p>
                  </a:txBody>
                  <a:tcPr/>
                </a:tc>
                <a:tc>
                  <a:txBody>
                    <a:bodyPr/>
                    <a:lstStyle/>
                    <a:p>
                      <a:endParaRPr lang="en-US" sz="1000">
                        <a:effectLst/>
                      </a:endParaRPr>
                    </a:p>
                  </a:txBody>
                  <a:tcPr marL="0" marR="0" marT="0" marB="0" anchor="ctr"/>
                </a:tc>
                <a:extLst>
                  <a:ext uri="{0D108BD9-81ED-4DB2-BD59-A6C34878D82A}">
                    <a16:rowId xmlns:a16="http://schemas.microsoft.com/office/drawing/2014/main" val="1213753486"/>
                  </a:ext>
                </a:extLst>
              </a:tr>
              <a:tr h="244979">
                <a:tc>
                  <a:txBody>
                    <a:bodyPr/>
                    <a:lstStyle/>
                    <a:p>
                      <a:r>
                        <a:rPr lang="en-US" sz="1000">
                          <a:effectLst/>
                        </a:rPr>
                        <a:t>GW Reliefs </a:t>
                      </a:r>
                    </a:p>
                  </a:txBody>
                  <a:tcPr marL="0" marR="0" marT="0" marB="0" anchor="ctr"/>
                </a:tc>
                <a:tc>
                  <a:txBody>
                    <a:bodyPr/>
                    <a:lstStyle/>
                    <a:p>
                      <a:pPr algn="r"/>
                      <a:r>
                        <a:rPr lang="en-US" sz="1000"/>
                        <a:t>915</a:t>
                      </a:r>
                    </a:p>
                  </a:txBody>
                  <a:tcPr marL="0" marR="0" marT="0" marB="0" anchor="ctr"/>
                </a:tc>
                <a:tc>
                  <a:txBody>
                    <a:bodyPr/>
                    <a:lstStyle/>
                    <a:p>
                      <a:pPr algn="r"/>
                      <a:r>
                        <a:rPr lang="en-US" sz="1000"/>
                        <a:t>7.42%</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1.1</a:t>
                      </a:r>
                    </a:p>
                  </a:txBody>
                  <a:tcPr marL="0" marR="0" marT="0" marB="0" anchor="ctr"/>
                </a:tc>
                <a:tc>
                  <a:txBody>
                    <a:bodyPr/>
                    <a:lstStyle/>
                    <a:p>
                      <a:pPr algn="r"/>
                      <a:r>
                        <a:rPr lang="en-US" sz="1000"/>
                        <a:t>2</a:t>
                      </a:r>
                    </a:p>
                  </a:txBody>
                  <a:tcPr marL="0" marR="0" marT="0" marB="0" anchor="ctr"/>
                </a:tc>
                <a:tc>
                  <a:txBody>
                    <a:bodyPr/>
                    <a:lstStyle/>
                    <a:p>
                      <a:pPr algn="r"/>
                      <a:r>
                        <a:rPr lang="en-US" sz="1000"/>
                        <a:t>457.72</a:t>
                      </a:r>
                    </a:p>
                  </a:txBody>
                  <a:tcPr marL="0" marR="0" marT="0" marB="0" anchor="ctr"/>
                </a:tc>
                <a:tc>
                  <a:txBody>
                    <a:bodyPr/>
                    <a:lstStyle/>
                    <a:p>
                      <a:pPr algn="r"/>
                      <a:r>
                        <a:rPr lang="en-US" sz="1000"/>
                        <a:t>101.72%</a:t>
                      </a:r>
                    </a:p>
                  </a:txBody>
                  <a:tcPr marL="0" marR="0" marT="0" marB="0" anchor="ctr"/>
                </a:tc>
                <a:extLst>
                  <a:ext uri="{0D108BD9-81ED-4DB2-BD59-A6C34878D82A}">
                    <a16:rowId xmlns:a16="http://schemas.microsoft.com/office/drawing/2014/main" val="2554510113"/>
                  </a:ext>
                </a:extLst>
              </a:tr>
              <a:tr h="244979">
                <a:tc>
                  <a:txBody>
                    <a:bodyPr/>
                    <a:lstStyle/>
                    <a:p>
                      <a:r>
                        <a:rPr lang="en-US" sz="1000">
                          <a:effectLst/>
                        </a:rPr>
                        <a:t>GW Mains</a:t>
                      </a:r>
                    </a:p>
                  </a:txBody>
                  <a:tcPr marL="0" marR="0" marT="0" marB="0" anchor="ctr"/>
                </a:tc>
                <a:tc>
                  <a:txBody>
                    <a:bodyPr/>
                    <a:lstStyle/>
                    <a:p>
                      <a:pPr algn="r"/>
                      <a:r>
                        <a:rPr lang="en-US" sz="1000"/>
                        <a:t>4454</a:t>
                      </a:r>
                    </a:p>
                  </a:txBody>
                  <a:tcPr marL="0" marR="0" marT="0" marB="0" anchor="ctr"/>
                </a:tc>
                <a:tc>
                  <a:txBody>
                    <a:bodyPr/>
                    <a:lstStyle/>
                    <a:p>
                      <a:pPr algn="r"/>
                      <a:r>
                        <a:rPr lang="en-US" sz="1000"/>
                        <a:t>36.12%</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5.2</a:t>
                      </a:r>
                    </a:p>
                  </a:txBody>
                  <a:tcPr marL="0" marR="0" marT="0" marB="0" anchor="ctr"/>
                </a:tc>
                <a:tc>
                  <a:txBody>
                    <a:bodyPr/>
                    <a:lstStyle/>
                    <a:p>
                      <a:pPr algn="r"/>
                      <a:r>
                        <a:rPr lang="en-US" sz="1000"/>
                        <a:t>6.5</a:t>
                      </a:r>
                    </a:p>
                  </a:txBody>
                  <a:tcPr marL="0" marR="0" marT="0" marB="0" anchor="ctr"/>
                </a:tc>
                <a:tc>
                  <a:txBody>
                    <a:bodyPr/>
                    <a:lstStyle/>
                    <a:p>
                      <a:pPr algn="r"/>
                      <a:r>
                        <a:rPr lang="en-US" sz="1000"/>
                        <a:t>685.30</a:t>
                      </a:r>
                    </a:p>
                  </a:txBody>
                  <a:tcPr marL="0" marR="0" marT="0" marB="0" anchor="ctr"/>
                </a:tc>
                <a:tc>
                  <a:txBody>
                    <a:bodyPr/>
                    <a:lstStyle/>
                    <a:p>
                      <a:pPr algn="r"/>
                      <a:r>
                        <a:rPr lang="en-US" sz="1000"/>
                        <a:t>105.43%</a:t>
                      </a:r>
                    </a:p>
                  </a:txBody>
                  <a:tcPr marL="0" marR="0" marT="0" marB="0" anchor="ctr"/>
                </a:tc>
                <a:extLst>
                  <a:ext uri="{0D108BD9-81ED-4DB2-BD59-A6C34878D82A}">
                    <a16:rowId xmlns:a16="http://schemas.microsoft.com/office/drawing/2014/main" val="2652460609"/>
                  </a:ext>
                </a:extLst>
              </a:tr>
              <a:tr h="416464">
                <a:tc>
                  <a:txBody>
                    <a:bodyPr/>
                    <a:lstStyle/>
                    <a:p>
                      <a:r>
                        <a:rPr lang="en-US" sz="1000">
                          <a:effectLst/>
                        </a:rPr>
                        <a:t>Heathrow Express</a:t>
                      </a:r>
                    </a:p>
                  </a:txBody>
                  <a:tcPr marL="0" marR="0" marT="0" marB="0" anchor="ctr"/>
                </a:tc>
                <a:tc>
                  <a:txBody>
                    <a:bodyPr/>
                    <a:lstStyle/>
                    <a:p>
                      <a:pPr algn="r"/>
                      <a:r>
                        <a:rPr lang="en-US" sz="1000"/>
                        <a:t>0</a:t>
                      </a:r>
                    </a:p>
                  </a:txBody>
                  <a:tcPr marL="0" marR="0" marT="0" marB="0" anchor="ctr"/>
                </a:tc>
                <a:tc>
                  <a:txBody>
                    <a:bodyPr/>
                    <a:lstStyle/>
                    <a:p>
                      <a:pPr algn="r"/>
                      <a:r>
                        <a:rPr lang="en-US" sz="1000"/>
                        <a:t>0.00%</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0.0</a:t>
                      </a:r>
                    </a:p>
                  </a:txBody>
                  <a:tcPr marL="0" marR="0" marT="0" marB="0" anchor="ctr"/>
                </a:tc>
                <a:tc>
                  <a:txBody>
                    <a:bodyPr/>
                    <a:lstStyle/>
                    <a:p>
                      <a:pPr algn="r"/>
                      <a:r>
                        <a:rPr lang="en-US" sz="1000" b="1"/>
                        <a:t>0</a:t>
                      </a:r>
                    </a:p>
                  </a:txBody>
                  <a:tcPr marL="0" marR="0" marT="0" marB="0" anchor="ctr"/>
                </a:tc>
                <a:tc>
                  <a:txBody>
                    <a:bodyPr/>
                    <a:lstStyle/>
                    <a:p>
                      <a:pPr algn="r"/>
                      <a:r>
                        <a:rPr lang="en-US" sz="1000"/>
                        <a:t>0.00</a:t>
                      </a:r>
                    </a:p>
                  </a:txBody>
                  <a:tcPr marL="0" marR="0" marT="0" marB="0" anchor="ctr"/>
                </a:tc>
                <a:tc>
                  <a:txBody>
                    <a:bodyPr/>
                    <a:lstStyle/>
                    <a:p>
                      <a:pPr algn="r"/>
                      <a:r>
                        <a:rPr lang="en-US" sz="1000"/>
                        <a:t>0.00%</a:t>
                      </a:r>
                    </a:p>
                  </a:txBody>
                  <a:tcPr marL="0" marR="0" marT="0" marB="0" anchor="ctr"/>
                </a:tc>
                <a:extLst>
                  <a:ext uri="{0D108BD9-81ED-4DB2-BD59-A6C34878D82A}">
                    <a16:rowId xmlns:a16="http://schemas.microsoft.com/office/drawing/2014/main" val="96026387"/>
                  </a:ext>
                </a:extLst>
              </a:tr>
              <a:tr h="244979">
                <a:tc>
                  <a:txBody>
                    <a:bodyPr/>
                    <a:lstStyle/>
                    <a:p>
                      <a:r>
                        <a:rPr lang="en-US" sz="1000">
                          <a:effectLst/>
                        </a:rPr>
                        <a:t>Heathrow EL</a:t>
                      </a:r>
                    </a:p>
                  </a:txBody>
                  <a:tcPr marL="0" marR="0" marT="0" marB="0" anchor="ctr"/>
                </a:tc>
                <a:tc>
                  <a:txBody>
                    <a:bodyPr/>
                    <a:lstStyle/>
                    <a:p>
                      <a:pPr algn="r"/>
                      <a:r>
                        <a:rPr lang="en-US" sz="1000"/>
                        <a:t>1537</a:t>
                      </a:r>
                    </a:p>
                  </a:txBody>
                  <a:tcPr marL="0" marR="0" marT="0" marB="0" anchor="ctr"/>
                </a:tc>
                <a:tc>
                  <a:txBody>
                    <a:bodyPr/>
                    <a:lstStyle/>
                    <a:p>
                      <a:pPr algn="r"/>
                      <a:r>
                        <a:rPr lang="en-US" sz="1000"/>
                        <a:t>12.46%</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1.8</a:t>
                      </a:r>
                    </a:p>
                  </a:txBody>
                  <a:tcPr marL="0" marR="0" marT="0" marB="0" anchor="ctr"/>
                </a:tc>
                <a:tc>
                  <a:txBody>
                    <a:bodyPr/>
                    <a:lstStyle/>
                    <a:p>
                      <a:pPr algn="r"/>
                      <a:r>
                        <a:rPr lang="en-US" sz="1000" b="1"/>
                        <a:t>6</a:t>
                      </a:r>
                    </a:p>
                  </a:txBody>
                  <a:tcPr marL="0" marR="0" marT="0" marB="0" anchor="ctr"/>
                </a:tc>
                <a:tc>
                  <a:txBody>
                    <a:bodyPr/>
                    <a:lstStyle/>
                    <a:p>
                      <a:pPr algn="r"/>
                      <a:r>
                        <a:rPr lang="en-US" sz="1000"/>
                        <a:t>256.11</a:t>
                      </a:r>
                    </a:p>
                  </a:txBody>
                  <a:tcPr marL="0" marR="0" marT="0" marB="0" anchor="ctr"/>
                </a:tc>
                <a:tc>
                  <a:txBody>
                    <a:bodyPr/>
                    <a:lstStyle/>
                    <a:p>
                      <a:pPr algn="r"/>
                      <a:r>
                        <a:rPr lang="en-US" sz="1000"/>
                        <a:t>56.91%</a:t>
                      </a:r>
                    </a:p>
                  </a:txBody>
                  <a:tcPr marL="0" marR="0" marT="0" marB="0" anchor="ctr"/>
                </a:tc>
                <a:extLst>
                  <a:ext uri="{0D108BD9-81ED-4DB2-BD59-A6C34878D82A}">
                    <a16:rowId xmlns:a16="http://schemas.microsoft.com/office/drawing/2014/main" val="235356710"/>
                  </a:ext>
                </a:extLst>
              </a:tr>
            </a:tbl>
          </a:graphicData>
        </a:graphic>
      </p:graphicFrame>
      <p:graphicFrame>
        <p:nvGraphicFramePr>
          <p:cNvPr id="10" name="Table 9">
            <a:extLst>
              <a:ext uri="{FF2B5EF4-FFF2-40B4-BE49-F238E27FC236}">
                <a16:creationId xmlns:a16="http://schemas.microsoft.com/office/drawing/2014/main" id="{E0799FBD-8E30-0D54-46F4-A3BB6BF4DB08}"/>
              </a:ext>
            </a:extLst>
          </p:cNvPr>
          <p:cNvGraphicFramePr>
            <a:graphicFrameLocks noGrp="1"/>
          </p:cNvGraphicFramePr>
          <p:nvPr>
            <p:extLst>
              <p:ext uri="{D42A27DB-BD31-4B8C-83A1-F6EECF244321}">
                <p14:modId xmlns:p14="http://schemas.microsoft.com/office/powerpoint/2010/main" val="603020360"/>
              </p:ext>
            </p:extLst>
          </p:nvPr>
        </p:nvGraphicFramePr>
        <p:xfrm>
          <a:off x="808264" y="3318329"/>
          <a:ext cx="5486350" cy="1615595"/>
        </p:xfrm>
        <a:graphic>
          <a:graphicData uri="http://schemas.openxmlformats.org/drawingml/2006/table">
            <a:tbl>
              <a:tblPr firstRow="1" bandRow="1">
                <a:tableStyleId>{5C22544A-7EE6-4342-B048-85BDC9FD1C3A}</a:tableStyleId>
              </a:tblPr>
              <a:tblGrid>
                <a:gridCol w="924396">
                  <a:extLst>
                    <a:ext uri="{9D8B030D-6E8A-4147-A177-3AD203B41FA5}">
                      <a16:colId xmlns:a16="http://schemas.microsoft.com/office/drawing/2014/main" val="867667173"/>
                    </a:ext>
                  </a:extLst>
                </a:gridCol>
                <a:gridCol w="576247">
                  <a:extLst>
                    <a:ext uri="{9D8B030D-6E8A-4147-A177-3AD203B41FA5}">
                      <a16:colId xmlns:a16="http://schemas.microsoft.com/office/drawing/2014/main" val="2184183121"/>
                    </a:ext>
                  </a:extLst>
                </a:gridCol>
                <a:gridCol w="576247">
                  <a:extLst>
                    <a:ext uri="{9D8B030D-6E8A-4147-A177-3AD203B41FA5}">
                      <a16:colId xmlns:a16="http://schemas.microsoft.com/office/drawing/2014/main" val="4272916233"/>
                    </a:ext>
                  </a:extLst>
                </a:gridCol>
                <a:gridCol w="576247">
                  <a:extLst>
                    <a:ext uri="{9D8B030D-6E8A-4147-A177-3AD203B41FA5}">
                      <a16:colId xmlns:a16="http://schemas.microsoft.com/office/drawing/2014/main" val="1439803521"/>
                    </a:ext>
                  </a:extLst>
                </a:gridCol>
                <a:gridCol w="576247">
                  <a:extLst>
                    <a:ext uri="{9D8B030D-6E8A-4147-A177-3AD203B41FA5}">
                      <a16:colId xmlns:a16="http://schemas.microsoft.com/office/drawing/2014/main" val="447102243"/>
                    </a:ext>
                  </a:extLst>
                </a:gridCol>
                <a:gridCol w="576247">
                  <a:extLst>
                    <a:ext uri="{9D8B030D-6E8A-4147-A177-3AD203B41FA5}">
                      <a16:colId xmlns:a16="http://schemas.microsoft.com/office/drawing/2014/main" val="2563150277"/>
                    </a:ext>
                  </a:extLst>
                </a:gridCol>
                <a:gridCol w="552236">
                  <a:extLst>
                    <a:ext uri="{9D8B030D-6E8A-4147-A177-3AD203B41FA5}">
                      <a16:colId xmlns:a16="http://schemas.microsoft.com/office/drawing/2014/main" val="728920124"/>
                    </a:ext>
                  </a:extLst>
                </a:gridCol>
                <a:gridCol w="552236">
                  <a:extLst>
                    <a:ext uri="{9D8B030D-6E8A-4147-A177-3AD203B41FA5}">
                      <a16:colId xmlns:a16="http://schemas.microsoft.com/office/drawing/2014/main" val="3380037400"/>
                    </a:ext>
                  </a:extLst>
                </a:gridCol>
                <a:gridCol w="576247">
                  <a:extLst>
                    <a:ext uri="{9D8B030D-6E8A-4147-A177-3AD203B41FA5}">
                      <a16:colId xmlns:a16="http://schemas.microsoft.com/office/drawing/2014/main" val="1239646936"/>
                    </a:ext>
                  </a:extLst>
                </a:gridCol>
              </a:tblGrid>
              <a:tr h="212498">
                <a:tc>
                  <a:txBody>
                    <a:bodyPr/>
                    <a:lstStyle/>
                    <a:p>
                      <a:pPr lvl="0">
                        <a:buNone/>
                      </a:pPr>
                      <a:r>
                        <a:rPr lang="en-US" sz="1000">
                          <a:effectLst/>
                        </a:rPr>
                        <a:t>Up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gridSpan="2">
                  <a:txBody>
                    <a:bodyPr/>
                    <a:lstStyle/>
                    <a:p>
                      <a:pPr lvl="0">
                        <a:buNone/>
                      </a:pPr>
                      <a:endParaRPr lang="en-US" sz="1000">
                        <a:effectLst/>
                      </a:endParaRPr>
                    </a:p>
                  </a:txBody>
                  <a:tcPr marL="0" marR="0" marT="0" marB="0"/>
                </a:tc>
                <a:tc hMerge="1">
                  <a:txBody>
                    <a:bodyPr/>
                    <a:lstStyle/>
                    <a:p>
                      <a:endParaRPr lang="en-US"/>
                    </a:p>
                  </a:txBody>
                  <a:tcPr/>
                </a:tc>
                <a:tc>
                  <a:txBody>
                    <a:bodyPr/>
                    <a:lstStyle/>
                    <a:p>
                      <a:pPr lvl="0">
                        <a:buNone/>
                      </a:pPr>
                      <a:endParaRPr lang="en-US" sz="1000">
                        <a:effectLst/>
                      </a:endParaRPr>
                    </a:p>
                  </a:txBody>
                  <a:tcPr marL="0" marR="0" marT="0" marB="0"/>
                </a:tc>
                <a:extLst>
                  <a:ext uri="{0D108BD9-81ED-4DB2-BD59-A6C34878D82A}">
                    <a16:rowId xmlns:a16="http://schemas.microsoft.com/office/drawing/2014/main" val="1707425619"/>
                  </a:ext>
                </a:extLst>
              </a:tr>
              <a:tr h="308428">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gridSpan="2">
                  <a:txBody>
                    <a:bodyPr/>
                    <a:lstStyle/>
                    <a:p>
                      <a:r>
                        <a:rPr lang="en-US" sz="1000">
                          <a:effectLst/>
                        </a:rPr>
                        <a:t>Capacity allocated</a:t>
                      </a:r>
                    </a:p>
                  </a:txBody>
                  <a:tcPr marL="0" marR="0" marT="0" marB="0" anchor="ctr"/>
                </a:tc>
                <a:tc hMerge="1">
                  <a:txBody>
                    <a:bodyPr/>
                    <a:lstStyle/>
                    <a:p>
                      <a:endParaRPr lang="en-US"/>
                    </a:p>
                  </a:txBody>
                  <a:tcPr/>
                </a:tc>
                <a:tc>
                  <a:txBody>
                    <a:bodyPr/>
                    <a:lstStyle/>
                    <a:p>
                      <a:endParaRPr lang="en-US" sz="1000">
                        <a:effectLst/>
                      </a:endParaRPr>
                    </a:p>
                  </a:txBody>
                  <a:tcPr marL="0" marR="0" marT="0" marB="0" anchor="ctr"/>
                </a:tc>
                <a:extLst>
                  <a:ext uri="{0D108BD9-81ED-4DB2-BD59-A6C34878D82A}">
                    <a16:rowId xmlns:a16="http://schemas.microsoft.com/office/drawing/2014/main" val="337952528"/>
                  </a:ext>
                </a:extLst>
              </a:tr>
              <a:tr h="212498">
                <a:tc>
                  <a:txBody>
                    <a:bodyPr/>
                    <a:lstStyle/>
                    <a:p>
                      <a:r>
                        <a:rPr lang="en-US" sz="1000">
                          <a:effectLst/>
                        </a:rPr>
                        <a:t>GW Reliefs </a:t>
                      </a:r>
                    </a:p>
                  </a:txBody>
                  <a:tcPr marL="0" marR="0" marT="0" marB="0" anchor="ctr"/>
                </a:tc>
                <a:tc>
                  <a:txBody>
                    <a:bodyPr/>
                    <a:lstStyle/>
                    <a:p>
                      <a:pPr algn="r"/>
                      <a:r>
                        <a:rPr lang="en-US" sz="1000"/>
                        <a:t>915</a:t>
                      </a:r>
                    </a:p>
                  </a:txBody>
                  <a:tcPr marL="0" marR="0" marT="0" marB="0" anchor="ctr"/>
                </a:tc>
                <a:tc>
                  <a:txBody>
                    <a:bodyPr/>
                    <a:lstStyle/>
                    <a:p>
                      <a:pPr algn="r"/>
                      <a:r>
                        <a:rPr lang="en-US" sz="1000"/>
                        <a:t>7.42%</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1.1</a:t>
                      </a:r>
                    </a:p>
                  </a:txBody>
                  <a:tcPr marL="0" marR="0" marT="0" marB="0" anchor="ctr"/>
                </a:tc>
                <a:tc>
                  <a:txBody>
                    <a:bodyPr/>
                    <a:lstStyle/>
                    <a:p>
                      <a:pPr algn="r"/>
                      <a:r>
                        <a:rPr lang="en-US" sz="1000"/>
                        <a:t>2</a:t>
                      </a:r>
                    </a:p>
                  </a:txBody>
                  <a:tcPr marL="0" marR="0" marT="0" marB="0" anchor="ctr"/>
                </a:tc>
                <a:tc>
                  <a:txBody>
                    <a:bodyPr/>
                    <a:lstStyle/>
                    <a:p>
                      <a:pPr algn="r"/>
                      <a:r>
                        <a:rPr lang="en-US" sz="1000"/>
                        <a:t>457.72</a:t>
                      </a:r>
                    </a:p>
                  </a:txBody>
                  <a:tcPr marL="0" marR="0" marT="0" marB="0" anchor="ctr"/>
                </a:tc>
                <a:tc>
                  <a:txBody>
                    <a:bodyPr/>
                    <a:lstStyle/>
                    <a:p>
                      <a:pPr algn="r"/>
                      <a:r>
                        <a:rPr lang="en-US" sz="1000"/>
                        <a:t>101.72%</a:t>
                      </a:r>
                    </a:p>
                  </a:txBody>
                  <a:tcPr marL="0" marR="0" marT="0" marB="0" anchor="ctr"/>
                </a:tc>
                <a:extLst>
                  <a:ext uri="{0D108BD9-81ED-4DB2-BD59-A6C34878D82A}">
                    <a16:rowId xmlns:a16="http://schemas.microsoft.com/office/drawing/2014/main" val="1381354694"/>
                  </a:ext>
                </a:extLst>
              </a:tr>
              <a:tr h="212498">
                <a:tc>
                  <a:txBody>
                    <a:bodyPr/>
                    <a:lstStyle/>
                    <a:p>
                      <a:r>
                        <a:rPr lang="en-US" sz="1000">
                          <a:effectLst/>
                        </a:rPr>
                        <a:t>GW Mains</a:t>
                      </a:r>
                    </a:p>
                  </a:txBody>
                  <a:tcPr marL="0" marR="0" marT="0" marB="0" anchor="ctr"/>
                </a:tc>
                <a:tc>
                  <a:txBody>
                    <a:bodyPr/>
                    <a:lstStyle/>
                    <a:p>
                      <a:pPr algn="r"/>
                      <a:r>
                        <a:rPr lang="en-US" sz="1000"/>
                        <a:t>4454</a:t>
                      </a:r>
                    </a:p>
                  </a:txBody>
                  <a:tcPr marL="0" marR="0" marT="0" marB="0" anchor="ctr"/>
                </a:tc>
                <a:tc>
                  <a:txBody>
                    <a:bodyPr/>
                    <a:lstStyle/>
                    <a:p>
                      <a:pPr algn="r"/>
                      <a:r>
                        <a:rPr lang="en-US" sz="1000"/>
                        <a:t>36.12%</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5.2</a:t>
                      </a:r>
                    </a:p>
                  </a:txBody>
                  <a:tcPr marL="0" marR="0" marT="0" marB="0" anchor="ctr"/>
                </a:tc>
                <a:tc>
                  <a:txBody>
                    <a:bodyPr/>
                    <a:lstStyle/>
                    <a:p>
                      <a:pPr algn="r"/>
                      <a:r>
                        <a:rPr lang="en-US" sz="1000" b="1"/>
                        <a:t>8.5</a:t>
                      </a:r>
                    </a:p>
                  </a:txBody>
                  <a:tcPr marL="0" marR="0" marT="0" marB="0" anchor="ctr"/>
                </a:tc>
                <a:tc>
                  <a:txBody>
                    <a:bodyPr/>
                    <a:lstStyle/>
                    <a:p>
                      <a:pPr algn="r"/>
                      <a:r>
                        <a:rPr lang="en-US" sz="1000"/>
                        <a:t>524.06</a:t>
                      </a:r>
                    </a:p>
                  </a:txBody>
                  <a:tcPr marL="0" marR="0" marT="0" marB="0" anchor="ctr"/>
                </a:tc>
                <a:tc>
                  <a:txBody>
                    <a:bodyPr/>
                    <a:lstStyle/>
                    <a:p>
                      <a:pPr algn="r"/>
                      <a:r>
                        <a:rPr lang="en-US" sz="1000"/>
                        <a:t>80.62%</a:t>
                      </a:r>
                    </a:p>
                  </a:txBody>
                  <a:tcPr marL="0" marR="0" marT="0" marB="0" anchor="ctr"/>
                </a:tc>
                <a:extLst>
                  <a:ext uri="{0D108BD9-81ED-4DB2-BD59-A6C34878D82A}">
                    <a16:rowId xmlns:a16="http://schemas.microsoft.com/office/drawing/2014/main" val="906339565"/>
                  </a:ext>
                </a:extLst>
              </a:tr>
              <a:tr h="308428">
                <a:tc>
                  <a:txBody>
                    <a:bodyPr/>
                    <a:lstStyle/>
                    <a:p>
                      <a:r>
                        <a:rPr lang="en-US" sz="1000">
                          <a:effectLst/>
                        </a:rPr>
                        <a:t>Heathrow Express</a:t>
                      </a:r>
                    </a:p>
                  </a:txBody>
                  <a:tcPr marL="0" marR="0" marT="0" marB="0" anchor="ctr"/>
                </a:tc>
                <a:tc>
                  <a:txBody>
                    <a:bodyPr/>
                    <a:lstStyle/>
                    <a:p>
                      <a:pPr algn="r"/>
                      <a:r>
                        <a:rPr lang="en-US" sz="1000"/>
                        <a:t>0</a:t>
                      </a:r>
                    </a:p>
                  </a:txBody>
                  <a:tcPr marL="0" marR="0" marT="0" marB="0" anchor="ctr"/>
                </a:tc>
                <a:tc>
                  <a:txBody>
                    <a:bodyPr/>
                    <a:lstStyle/>
                    <a:p>
                      <a:pPr algn="r"/>
                      <a:r>
                        <a:rPr lang="en-US" sz="1000"/>
                        <a:t>0.00%</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0.0</a:t>
                      </a:r>
                    </a:p>
                  </a:txBody>
                  <a:tcPr marL="0" marR="0" marT="0" marB="0" anchor="ctr"/>
                </a:tc>
                <a:tc>
                  <a:txBody>
                    <a:bodyPr/>
                    <a:lstStyle/>
                    <a:p>
                      <a:pPr algn="r"/>
                      <a:r>
                        <a:rPr lang="en-US" sz="1000" b="1"/>
                        <a:t>0</a:t>
                      </a:r>
                    </a:p>
                  </a:txBody>
                  <a:tcPr marL="0" marR="0" marT="0" marB="0" anchor="ctr"/>
                </a:tc>
                <a:tc>
                  <a:txBody>
                    <a:bodyPr/>
                    <a:lstStyle/>
                    <a:p>
                      <a:pPr algn="r"/>
                      <a:r>
                        <a:rPr lang="en-US" sz="1000"/>
                        <a:t>0.00</a:t>
                      </a:r>
                    </a:p>
                  </a:txBody>
                  <a:tcPr marL="0" marR="0" marT="0" marB="0" anchor="ctr"/>
                </a:tc>
                <a:tc>
                  <a:txBody>
                    <a:bodyPr/>
                    <a:lstStyle/>
                    <a:p>
                      <a:pPr algn="r"/>
                      <a:r>
                        <a:rPr lang="en-US" sz="1000"/>
                        <a:t>0.00%</a:t>
                      </a:r>
                    </a:p>
                  </a:txBody>
                  <a:tcPr marL="0" marR="0" marT="0" marB="0" anchor="ctr"/>
                </a:tc>
                <a:extLst>
                  <a:ext uri="{0D108BD9-81ED-4DB2-BD59-A6C34878D82A}">
                    <a16:rowId xmlns:a16="http://schemas.microsoft.com/office/drawing/2014/main" val="3518673603"/>
                  </a:ext>
                </a:extLst>
              </a:tr>
              <a:tr h="361245">
                <a:tc>
                  <a:txBody>
                    <a:bodyPr/>
                    <a:lstStyle/>
                    <a:p>
                      <a:pPr lvl="0">
                        <a:buNone/>
                      </a:pPr>
                      <a:r>
                        <a:rPr lang="en-US" sz="1000">
                          <a:effectLst/>
                        </a:rPr>
                        <a:t>Heathrow EL</a:t>
                      </a:r>
                    </a:p>
                  </a:txBody>
                  <a:tcPr marL="0" marR="0" marT="0" marB="0"/>
                </a:tc>
                <a:tc>
                  <a:txBody>
                    <a:bodyPr/>
                    <a:lstStyle/>
                    <a:p>
                      <a:pPr lvl="0" algn="r">
                        <a:buNone/>
                      </a:pPr>
                      <a:r>
                        <a:rPr lang="en-US" sz="1000"/>
                        <a:t>1537</a:t>
                      </a:r>
                    </a:p>
                  </a:txBody>
                  <a:tcPr marL="0" marR="0" marT="0" marB="0"/>
                </a:tc>
                <a:tc>
                  <a:txBody>
                    <a:bodyPr/>
                    <a:lstStyle/>
                    <a:p>
                      <a:pPr lvl="0" algn="r">
                        <a:buNone/>
                      </a:pPr>
                      <a:r>
                        <a:rPr lang="en-US" sz="1000"/>
                        <a:t>12.46%</a:t>
                      </a:r>
                    </a:p>
                  </a:txBody>
                  <a:tcPr marL="0" marR="0" marT="0" marB="0"/>
                </a:tc>
                <a:tc>
                  <a:txBody>
                    <a:bodyPr/>
                    <a:lstStyle/>
                    <a:p>
                      <a:pPr lvl="0" algn="r">
                        <a:buNone/>
                      </a:pPr>
                      <a:r>
                        <a:rPr lang="en-US" sz="1000"/>
                        <a:t>450</a:t>
                      </a:r>
                    </a:p>
                  </a:txBody>
                  <a:tcPr marL="0" marR="0" marT="0" marB="0"/>
                </a:tc>
                <a:tc>
                  <a:txBody>
                    <a:bodyPr/>
                    <a:lstStyle/>
                    <a:p>
                      <a:pPr lvl="0" algn="r">
                        <a:buNone/>
                      </a:pPr>
                      <a:r>
                        <a:rPr lang="en-US" sz="1000"/>
                        <a:t>14.5</a:t>
                      </a:r>
                    </a:p>
                  </a:txBody>
                  <a:tcPr marL="0" marR="0" marT="0" marB="0"/>
                </a:tc>
                <a:tc>
                  <a:txBody>
                    <a:bodyPr/>
                    <a:lstStyle/>
                    <a:p>
                      <a:pPr lvl="0" algn="r">
                        <a:buNone/>
                      </a:pPr>
                      <a:r>
                        <a:rPr lang="en-US" sz="1000"/>
                        <a:t>1.8</a:t>
                      </a:r>
                    </a:p>
                  </a:txBody>
                  <a:tcPr marL="0" marR="0" marT="0" marB="0"/>
                </a:tc>
                <a:tc>
                  <a:txBody>
                    <a:bodyPr/>
                    <a:lstStyle/>
                    <a:p>
                      <a:pPr lvl="0" algn="r">
                        <a:buNone/>
                      </a:pPr>
                      <a:r>
                        <a:rPr lang="en-US" sz="1000" b="1"/>
                        <a:t>4</a:t>
                      </a:r>
                    </a:p>
                  </a:txBody>
                  <a:tcPr marL="0" marR="0" marT="0" marB="0"/>
                </a:tc>
                <a:tc>
                  <a:txBody>
                    <a:bodyPr/>
                    <a:lstStyle/>
                    <a:p>
                      <a:pPr lvl="0" algn="r">
                        <a:buNone/>
                      </a:pPr>
                      <a:r>
                        <a:rPr lang="en-US" sz="1000"/>
                        <a:t>384.16</a:t>
                      </a:r>
                    </a:p>
                  </a:txBody>
                  <a:tcPr marL="0" marR="0" marT="0" marB="0"/>
                </a:tc>
                <a:tc>
                  <a:txBody>
                    <a:bodyPr/>
                    <a:lstStyle/>
                    <a:p>
                      <a:pPr lvl="0" algn="r">
                        <a:buNone/>
                      </a:pPr>
                      <a:r>
                        <a:rPr lang="en-US" sz="1000"/>
                        <a:t>85.37</a:t>
                      </a:r>
                    </a:p>
                  </a:txBody>
                  <a:tcPr marL="0" marR="0" marT="0" marB="0"/>
                </a:tc>
                <a:extLst>
                  <a:ext uri="{0D108BD9-81ED-4DB2-BD59-A6C34878D82A}">
                    <a16:rowId xmlns:a16="http://schemas.microsoft.com/office/drawing/2014/main" val="1584307858"/>
                  </a:ext>
                </a:extLst>
              </a:tr>
            </a:tbl>
          </a:graphicData>
        </a:graphic>
      </p:graphicFrame>
      <p:graphicFrame>
        <p:nvGraphicFramePr>
          <p:cNvPr id="19" name="Table 18">
            <a:extLst>
              <a:ext uri="{FF2B5EF4-FFF2-40B4-BE49-F238E27FC236}">
                <a16:creationId xmlns:a16="http://schemas.microsoft.com/office/drawing/2014/main" id="{A1FF427C-E169-C75F-75FE-B5956B24D7BA}"/>
              </a:ext>
            </a:extLst>
          </p:cNvPr>
          <p:cNvGraphicFramePr>
            <a:graphicFrameLocks noGrp="1"/>
          </p:cNvGraphicFramePr>
          <p:nvPr>
            <p:extLst>
              <p:ext uri="{D42A27DB-BD31-4B8C-83A1-F6EECF244321}">
                <p14:modId xmlns:p14="http://schemas.microsoft.com/office/powerpoint/2010/main" val="3938873069"/>
              </p:ext>
            </p:extLst>
          </p:nvPr>
        </p:nvGraphicFramePr>
        <p:xfrm>
          <a:off x="6398078" y="1438366"/>
          <a:ext cx="5373830" cy="1721966"/>
        </p:xfrm>
        <a:graphic>
          <a:graphicData uri="http://schemas.openxmlformats.org/drawingml/2006/table">
            <a:tbl>
              <a:tblPr firstRow="1" bandRow="1">
                <a:tableStyleId>{5C22544A-7EE6-4342-B048-85BDC9FD1C3A}</a:tableStyleId>
              </a:tblPr>
              <a:tblGrid>
                <a:gridCol w="897582">
                  <a:extLst>
                    <a:ext uri="{9D8B030D-6E8A-4147-A177-3AD203B41FA5}">
                      <a16:colId xmlns:a16="http://schemas.microsoft.com/office/drawing/2014/main" val="364300564"/>
                    </a:ext>
                  </a:extLst>
                </a:gridCol>
                <a:gridCol w="559531">
                  <a:extLst>
                    <a:ext uri="{9D8B030D-6E8A-4147-A177-3AD203B41FA5}">
                      <a16:colId xmlns:a16="http://schemas.microsoft.com/office/drawing/2014/main" val="1950071924"/>
                    </a:ext>
                  </a:extLst>
                </a:gridCol>
                <a:gridCol w="559531">
                  <a:extLst>
                    <a:ext uri="{9D8B030D-6E8A-4147-A177-3AD203B41FA5}">
                      <a16:colId xmlns:a16="http://schemas.microsoft.com/office/drawing/2014/main" val="1182888682"/>
                    </a:ext>
                  </a:extLst>
                </a:gridCol>
                <a:gridCol w="559531">
                  <a:extLst>
                    <a:ext uri="{9D8B030D-6E8A-4147-A177-3AD203B41FA5}">
                      <a16:colId xmlns:a16="http://schemas.microsoft.com/office/drawing/2014/main" val="3960630637"/>
                    </a:ext>
                  </a:extLst>
                </a:gridCol>
                <a:gridCol w="559531">
                  <a:extLst>
                    <a:ext uri="{9D8B030D-6E8A-4147-A177-3AD203B41FA5}">
                      <a16:colId xmlns:a16="http://schemas.microsoft.com/office/drawing/2014/main" val="4016894565"/>
                    </a:ext>
                  </a:extLst>
                </a:gridCol>
                <a:gridCol w="559531">
                  <a:extLst>
                    <a:ext uri="{9D8B030D-6E8A-4147-A177-3AD203B41FA5}">
                      <a16:colId xmlns:a16="http://schemas.microsoft.com/office/drawing/2014/main" val="382177742"/>
                    </a:ext>
                  </a:extLst>
                </a:gridCol>
                <a:gridCol w="559531">
                  <a:extLst>
                    <a:ext uri="{9D8B030D-6E8A-4147-A177-3AD203B41FA5}">
                      <a16:colId xmlns:a16="http://schemas.microsoft.com/office/drawing/2014/main" val="3039934450"/>
                    </a:ext>
                  </a:extLst>
                </a:gridCol>
                <a:gridCol w="559531">
                  <a:extLst>
                    <a:ext uri="{9D8B030D-6E8A-4147-A177-3AD203B41FA5}">
                      <a16:colId xmlns:a16="http://schemas.microsoft.com/office/drawing/2014/main" val="132515833"/>
                    </a:ext>
                  </a:extLst>
                </a:gridCol>
                <a:gridCol w="559531">
                  <a:extLst>
                    <a:ext uri="{9D8B030D-6E8A-4147-A177-3AD203B41FA5}">
                      <a16:colId xmlns:a16="http://schemas.microsoft.com/office/drawing/2014/main" val="3587100300"/>
                    </a:ext>
                  </a:extLst>
                </a:gridCol>
              </a:tblGrid>
              <a:tr h="232698">
                <a:tc>
                  <a:txBody>
                    <a:bodyPr/>
                    <a:lstStyle/>
                    <a:p>
                      <a:pPr lvl="0">
                        <a:buNone/>
                      </a:pPr>
                      <a:r>
                        <a:rPr lang="en-US" sz="1000">
                          <a:effectLst/>
                        </a:rPr>
                        <a:t>Down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gridSpan="2">
                  <a:txBody>
                    <a:bodyPr/>
                    <a:lstStyle/>
                    <a:p>
                      <a:pPr lvl="0">
                        <a:buNone/>
                      </a:pPr>
                      <a:endParaRPr lang="en-US" sz="1000">
                        <a:effectLst/>
                      </a:endParaRPr>
                    </a:p>
                  </a:txBody>
                  <a:tcPr marL="0" marR="0" marT="0" marB="0"/>
                </a:tc>
                <a:tc hMerge="1">
                  <a:txBody>
                    <a:bodyPr/>
                    <a:lstStyle/>
                    <a:p>
                      <a:endParaRPr lang="en-US"/>
                    </a:p>
                  </a:txBody>
                  <a:tcPr/>
                </a:tc>
                <a:tc>
                  <a:txBody>
                    <a:bodyPr/>
                    <a:lstStyle/>
                    <a:p>
                      <a:pPr lvl="0">
                        <a:buNone/>
                      </a:pPr>
                      <a:endParaRPr lang="en-US" sz="1000">
                        <a:effectLst/>
                      </a:endParaRPr>
                    </a:p>
                  </a:txBody>
                  <a:tcPr marL="0" marR="0" marT="0" marB="0"/>
                </a:tc>
                <a:extLst>
                  <a:ext uri="{0D108BD9-81ED-4DB2-BD59-A6C34878D82A}">
                    <a16:rowId xmlns:a16="http://schemas.microsoft.com/office/drawing/2014/main" val="1061559158"/>
                  </a:ext>
                </a:extLst>
              </a:tr>
              <a:tr h="395587">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gridSpan="2">
                  <a:txBody>
                    <a:bodyPr/>
                    <a:lstStyle/>
                    <a:p>
                      <a:r>
                        <a:rPr lang="en-US" sz="1000">
                          <a:effectLst/>
                        </a:rPr>
                        <a:t>Capacity allocated</a:t>
                      </a:r>
                    </a:p>
                  </a:txBody>
                  <a:tcPr marL="0" marR="0" marT="0" marB="0" anchor="ctr"/>
                </a:tc>
                <a:tc hMerge="1">
                  <a:txBody>
                    <a:bodyPr/>
                    <a:lstStyle/>
                    <a:p>
                      <a:endParaRPr lang="en-US"/>
                    </a:p>
                  </a:txBody>
                  <a:tcPr/>
                </a:tc>
                <a:tc>
                  <a:txBody>
                    <a:bodyPr/>
                    <a:lstStyle/>
                    <a:p>
                      <a:endParaRPr lang="en-US" sz="1000">
                        <a:effectLst/>
                      </a:endParaRPr>
                    </a:p>
                  </a:txBody>
                  <a:tcPr marL="0" marR="0" marT="0" marB="0" anchor="ctr"/>
                </a:tc>
                <a:extLst>
                  <a:ext uri="{0D108BD9-81ED-4DB2-BD59-A6C34878D82A}">
                    <a16:rowId xmlns:a16="http://schemas.microsoft.com/office/drawing/2014/main" val="2439011084"/>
                  </a:ext>
                </a:extLst>
              </a:tr>
              <a:tr h="232698">
                <a:tc>
                  <a:txBody>
                    <a:bodyPr/>
                    <a:lstStyle/>
                    <a:p>
                      <a:r>
                        <a:rPr lang="en-US" sz="1000">
                          <a:effectLst/>
                        </a:rPr>
                        <a:t>GW Reliefs </a:t>
                      </a:r>
                    </a:p>
                  </a:txBody>
                  <a:tcPr marL="0" marR="0" marT="0" marB="0" anchor="ctr"/>
                </a:tc>
                <a:tc>
                  <a:txBody>
                    <a:bodyPr/>
                    <a:lstStyle/>
                    <a:p>
                      <a:pPr algn="r"/>
                      <a:r>
                        <a:rPr lang="en-US" sz="1000"/>
                        <a:t>627</a:t>
                      </a:r>
                    </a:p>
                  </a:txBody>
                  <a:tcPr marL="0" marR="0" marT="0" marB="0" anchor="ctr"/>
                </a:tc>
                <a:tc>
                  <a:txBody>
                    <a:bodyPr/>
                    <a:lstStyle/>
                    <a:p>
                      <a:pPr algn="r"/>
                      <a:r>
                        <a:rPr lang="en-US" sz="1000"/>
                        <a:t>5.08%</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0.7</a:t>
                      </a:r>
                    </a:p>
                  </a:txBody>
                  <a:tcPr marL="0" marR="0" marT="0" marB="0" anchor="ctr"/>
                </a:tc>
                <a:tc>
                  <a:txBody>
                    <a:bodyPr/>
                    <a:lstStyle/>
                    <a:p>
                      <a:pPr algn="r"/>
                      <a:r>
                        <a:rPr lang="en-US" sz="1000"/>
                        <a:t>2</a:t>
                      </a:r>
                    </a:p>
                  </a:txBody>
                  <a:tcPr marL="0" marR="0" marT="0" marB="0" anchor="ctr"/>
                </a:tc>
                <a:tc>
                  <a:txBody>
                    <a:bodyPr/>
                    <a:lstStyle/>
                    <a:p>
                      <a:pPr algn="r"/>
                      <a:r>
                        <a:rPr lang="en-US" sz="1000"/>
                        <a:t>313.44</a:t>
                      </a:r>
                    </a:p>
                  </a:txBody>
                  <a:tcPr marL="0" marR="0" marT="0" marB="0" anchor="ctr"/>
                </a:tc>
                <a:tc>
                  <a:txBody>
                    <a:bodyPr/>
                    <a:lstStyle/>
                    <a:p>
                      <a:pPr algn="r"/>
                      <a:r>
                        <a:rPr lang="en-US" sz="1000"/>
                        <a:t>69.65%</a:t>
                      </a:r>
                    </a:p>
                  </a:txBody>
                  <a:tcPr marL="0" marR="0" marT="0" marB="0" anchor="ctr"/>
                </a:tc>
                <a:extLst>
                  <a:ext uri="{0D108BD9-81ED-4DB2-BD59-A6C34878D82A}">
                    <a16:rowId xmlns:a16="http://schemas.microsoft.com/office/drawing/2014/main" val="3705785943"/>
                  </a:ext>
                </a:extLst>
              </a:tr>
              <a:tr h="232698">
                <a:tc>
                  <a:txBody>
                    <a:bodyPr/>
                    <a:lstStyle/>
                    <a:p>
                      <a:r>
                        <a:rPr lang="en-US" sz="1000">
                          <a:effectLst/>
                        </a:rPr>
                        <a:t>GW Mains</a:t>
                      </a:r>
                    </a:p>
                  </a:txBody>
                  <a:tcPr marL="0" marR="0" marT="0" marB="0" anchor="ctr"/>
                </a:tc>
                <a:tc>
                  <a:txBody>
                    <a:bodyPr/>
                    <a:lstStyle/>
                    <a:p>
                      <a:pPr algn="r"/>
                      <a:r>
                        <a:rPr lang="en-US" sz="1000"/>
                        <a:t>3622</a:t>
                      </a:r>
                    </a:p>
                  </a:txBody>
                  <a:tcPr marL="0" marR="0" marT="0" marB="0" anchor="ctr"/>
                </a:tc>
                <a:tc>
                  <a:txBody>
                    <a:bodyPr/>
                    <a:lstStyle/>
                    <a:p>
                      <a:pPr algn="r"/>
                      <a:r>
                        <a:rPr lang="en-US" sz="1000"/>
                        <a:t>29.37%</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4.3</a:t>
                      </a:r>
                    </a:p>
                  </a:txBody>
                  <a:tcPr marL="0" marR="0" marT="0" marB="0" anchor="ctr"/>
                </a:tc>
                <a:tc>
                  <a:txBody>
                    <a:bodyPr/>
                    <a:lstStyle/>
                    <a:p>
                      <a:pPr algn="r"/>
                      <a:r>
                        <a:rPr lang="en-US" sz="1000"/>
                        <a:t>6.5</a:t>
                      </a:r>
                    </a:p>
                  </a:txBody>
                  <a:tcPr marL="0" marR="0" marT="0" marB="0" anchor="ctr"/>
                </a:tc>
                <a:tc>
                  <a:txBody>
                    <a:bodyPr/>
                    <a:lstStyle/>
                    <a:p>
                      <a:pPr algn="r"/>
                      <a:r>
                        <a:rPr lang="en-US" sz="1000"/>
                        <a:t>557.23</a:t>
                      </a:r>
                    </a:p>
                  </a:txBody>
                  <a:tcPr marL="0" marR="0" marT="0" marB="0" anchor="ctr"/>
                </a:tc>
                <a:tc>
                  <a:txBody>
                    <a:bodyPr/>
                    <a:lstStyle/>
                    <a:p>
                      <a:pPr algn="r"/>
                      <a:r>
                        <a:rPr lang="en-US" sz="1000"/>
                        <a:t>85.73%</a:t>
                      </a:r>
                    </a:p>
                  </a:txBody>
                  <a:tcPr marL="0" marR="0" marT="0" marB="0" anchor="ctr"/>
                </a:tc>
                <a:extLst>
                  <a:ext uri="{0D108BD9-81ED-4DB2-BD59-A6C34878D82A}">
                    <a16:rowId xmlns:a16="http://schemas.microsoft.com/office/drawing/2014/main" val="4005181644"/>
                  </a:ext>
                </a:extLst>
              </a:tr>
              <a:tr h="395587">
                <a:tc>
                  <a:txBody>
                    <a:bodyPr/>
                    <a:lstStyle/>
                    <a:p>
                      <a:r>
                        <a:rPr lang="en-US" sz="1000">
                          <a:effectLst/>
                        </a:rPr>
                        <a:t>Heathrow Express</a:t>
                      </a:r>
                    </a:p>
                  </a:txBody>
                  <a:tcPr marL="0" marR="0" marT="0" marB="0" anchor="ctr"/>
                </a:tc>
                <a:tc>
                  <a:txBody>
                    <a:bodyPr/>
                    <a:lstStyle/>
                    <a:p>
                      <a:pPr algn="r"/>
                      <a:r>
                        <a:rPr lang="en-US" sz="1000"/>
                        <a:t>0</a:t>
                      </a:r>
                    </a:p>
                  </a:txBody>
                  <a:tcPr marL="0" marR="0" marT="0" marB="0" anchor="ctr"/>
                </a:tc>
                <a:tc>
                  <a:txBody>
                    <a:bodyPr/>
                    <a:lstStyle/>
                    <a:p>
                      <a:pPr algn="r"/>
                      <a:r>
                        <a:rPr lang="en-US" sz="1000"/>
                        <a:t>0.00%</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0.0</a:t>
                      </a:r>
                    </a:p>
                  </a:txBody>
                  <a:tcPr marL="0" marR="0" marT="0" marB="0" anchor="ctr"/>
                </a:tc>
                <a:tc>
                  <a:txBody>
                    <a:bodyPr/>
                    <a:lstStyle/>
                    <a:p>
                      <a:pPr algn="r"/>
                      <a:r>
                        <a:rPr lang="en-US" sz="1000" b="1"/>
                        <a:t>0</a:t>
                      </a:r>
                    </a:p>
                  </a:txBody>
                  <a:tcPr marL="0" marR="0" marT="0" marB="0" anchor="ctr"/>
                </a:tc>
                <a:tc>
                  <a:txBody>
                    <a:bodyPr/>
                    <a:lstStyle/>
                    <a:p>
                      <a:pPr algn="r"/>
                      <a:r>
                        <a:rPr lang="en-US" sz="1000"/>
                        <a:t>0.00</a:t>
                      </a:r>
                    </a:p>
                  </a:txBody>
                  <a:tcPr marL="0" marR="0" marT="0" marB="0" anchor="ctr"/>
                </a:tc>
                <a:tc>
                  <a:txBody>
                    <a:bodyPr/>
                    <a:lstStyle/>
                    <a:p>
                      <a:pPr algn="r"/>
                      <a:r>
                        <a:rPr lang="en-US" sz="1000"/>
                        <a:t>0.00%</a:t>
                      </a:r>
                    </a:p>
                  </a:txBody>
                  <a:tcPr marL="0" marR="0" marT="0" marB="0" anchor="ctr"/>
                </a:tc>
                <a:extLst>
                  <a:ext uri="{0D108BD9-81ED-4DB2-BD59-A6C34878D82A}">
                    <a16:rowId xmlns:a16="http://schemas.microsoft.com/office/drawing/2014/main" val="3475579004"/>
                  </a:ext>
                </a:extLst>
              </a:tr>
              <a:tr h="232698">
                <a:tc>
                  <a:txBody>
                    <a:bodyPr/>
                    <a:lstStyle/>
                    <a:p>
                      <a:r>
                        <a:rPr lang="en-US" sz="1000">
                          <a:effectLst/>
                        </a:rPr>
                        <a:t>Heathrow EL</a:t>
                      </a:r>
                    </a:p>
                  </a:txBody>
                  <a:tcPr marL="0" marR="0" marT="0" marB="0" anchor="ctr"/>
                </a:tc>
                <a:tc>
                  <a:txBody>
                    <a:bodyPr/>
                    <a:lstStyle/>
                    <a:p>
                      <a:pPr algn="r"/>
                      <a:r>
                        <a:rPr lang="en-US" sz="1000"/>
                        <a:t>2593</a:t>
                      </a:r>
                    </a:p>
                  </a:txBody>
                  <a:tcPr marL="0" marR="0" marT="0" marB="0" anchor="ctr"/>
                </a:tc>
                <a:tc>
                  <a:txBody>
                    <a:bodyPr/>
                    <a:lstStyle/>
                    <a:p>
                      <a:pPr algn="r"/>
                      <a:r>
                        <a:rPr lang="en-US" sz="1000"/>
                        <a:t>21.03%</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3.0</a:t>
                      </a:r>
                    </a:p>
                  </a:txBody>
                  <a:tcPr marL="0" marR="0" marT="0" marB="0" anchor="ctr"/>
                </a:tc>
                <a:tc>
                  <a:txBody>
                    <a:bodyPr/>
                    <a:lstStyle/>
                    <a:p>
                      <a:pPr algn="r"/>
                      <a:r>
                        <a:rPr lang="en-US" sz="1000" b="1"/>
                        <a:t>6</a:t>
                      </a:r>
                    </a:p>
                  </a:txBody>
                  <a:tcPr marL="0" marR="0" marT="0" marB="0" anchor="ctr"/>
                </a:tc>
                <a:tc>
                  <a:txBody>
                    <a:bodyPr/>
                    <a:lstStyle/>
                    <a:p>
                      <a:pPr algn="r"/>
                      <a:r>
                        <a:rPr lang="en-US" sz="1000"/>
                        <a:t>432.17</a:t>
                      </a:r>
                    </a:p>
                  </a:txBody>
                  <a:tcPr marL="0" marR="0" marT="0" marB="0" anchor="ctr"/>
                </a:tc>
                <a:tc>
                  <a:txBody>
                    <a:bodyPr/>
                    <a:lstStyle/>
                    <a:p>
                      <a:pPr algn="r"/>
                      <a:r>
                        <a:rPr lang="en-US" sz="1000"/>
                        <a:t>96.04%</a:t>
                      </a:r>
                    </a:p>
                  </a:txBody>
                  <a:tcPr marL="0" marR="0" marT="0" marB="0" anchor="ctr"/>
                </a:tc>
                <a:extLst>
                  <a:ext uri="{0D108BD9-81ED-4DB2-BD59-A6C34878D82A}">
                    <a16:rowId xmlns:a16="http://schemas.microsoft.com/office/drawing/2014/main" val="267729686"/>
                  </a:ext>
                </a:extLst>
              </a:tr>
            </a:tbl>
          </a:graphicData>
        </a:graphic>
      </p:graphicFrame>
      <p:graphicFrame>
        <p:nvGraphicFramePr>
          <p:cNvPr id="21" name="Table 20">
            <a:extLst>
              <a:ext uri="{FF2B5EF4-FFF2-40B4-BE49-F238E27FC236}">
                <a16:creationId xmlns:a16="http://schemas.microsoft.com/office/drawing/2014/main" id="{2967A47E-2A68-9C8C-6BC6-9C8BDC806FE1}"/>
              </a:ext>
            </a:extLst>
          </p:cNvPr>
          <p:cNvGraphicFramePr>
            <a:graphicFrameLocks noGrp="1"/>
          </p:cNvGraphicFramePr>
          <p:nvPr>
            <p:extLst>
              <p:ext uri="{D42A27DB-BD31-4B8C-83A1-F6EECF244321}">
                <p14:modId xmlns:p14="http://schemas.microsoft.com/office/powerpoint/2010/main" val="3797404090"/>
              </p:ext>
            </p:extLst>
          </p:nvPr>
        </p:nvGraphicFramePr>
        <p:xfrm>
          <a:off x="6389007" y="3334294"/>
          <a:ext cx="5419209" cy="1613564"/>
        </p:xfrm>
        <a:graphic>
          <a:graphicData uri="http://schemas.openxmlformats.org/drawingml/2006/table">
            <a:tbl>
              <a:tblPr firstRow="1" bandRow="1">
                <a:tableStyleId>{5C22544A-7EE6-4342-B048-85BDC9FD1C3A}</a:tableStyleId>
              </a:tblPr>
              <a:tblGrid>
                <a:gridCol w="905161">
                  <a:extLst>
                    <a:ext uri="{9D8B030D-6E8A-4147-A177-3AD203B41FA5}">
                      <a16:colId xmlns:a16="http://schemas.microsoft.com/office/drawing/2014/main" val="1562134167"/>
                    </a:ext>
                  </a:extLst>
                </a:gridCol>
                <a:gridCol w="564256">
                  <a:extLst>
                    <a:ext uri="{9D8B030D-6E8A-4147-A177-3AD203B41FA5}">
                      <a16:colId xmlns:a16="http://schemas.microsoft.com/office/drawing/2014/main" val="1204855674"/>
                    </a:ext>
                  </a:extLst>
                </a:gridCol>
                <a:gridCol w="564256">
                  <a:extLst>
                    <a:ext uri="{9D8B030D-6E8A-4147-A177-3AD203B41FA5}">
                      <a16:colId xmlns:a16="http://schemas.microsoft.com/office/drawing/2014/main" val="542071516"/>
                    </a:ext>
                  </a:extLst>
                </a:gridCol>
                <a:gridCol w="564256">
                  <a:extLst>
                    <a:ext uri="{9D8B030D-6E8A-4147-A177-3AD203B41FA5}">
                      <a16:colId xmlns:a16="http://schemas.microsoft.com/office/drawing/2014/main" val="3651461192"/>
                    </a:ext>
                  </a:extLst>
                </a:gridCol>
                <a:gridCol w="564256">
                  <a:extLst>
                    <a:ext uri="{9D8B030D-6E8A-4147-A177-3AD203B41FA5}">
                      <a16:colId xmlns:a16="http://schemas.microsoft.com/office/drawing/2014/main" val="2241318421"/>
                    </a:ext>
                  </a:extLst>
                </a:gridCol>
                <a:gridCol w="564256">
                  <a:extLst>
                    <a:ext uri="{9D8B030D-6E8A-4147-A177-3AD203B41FA5}">
                      <a16:colId xmlns:a16="http://schemas.microsoft.com/office/drawing/2014/main" val="57886855"/>
                    </a:ext>
                  </a:extLst>
                </a:gridCol>
                <a:gridCol w="564256">
                  <a:extLst>
                    <a:ext uri="{9D8B030D-6E8A-4147-A177-3AD203B41FA5}">
                      <a16:colId xmlns:a16="http://schemas.microsoft.com/office/drawing/2014/main" val="1458677445"/>
                    </a:ext>
                  </a:extLst>
                </a:gridCol>
                <a:gridCol w="564256">
                  <a:extLst>
                    <a:ext uri="{9D8B030D-6E8A-4147-A177-3AD203B41FA5}">
                      <a16:colId xmlns:a16="http://schemas.microsoft.com/office/drawing/2014/main" val="3600401968"/>
                    </a:ext>
                  </a:extLst>
                </a:gridCol>
                <a:gridCol w="564256">
                  <a:extLst>
                    <a:ext uri="{9D8B030D-6E8A-4147-A177-3AD203B41FA5}">
                      <a16:colId xmlns:a16="http://schemas.microsoft.com/office/drawing/2014/main" val="1514051204"/>
                    </a:ext>
                  </a:extLst>
                </a:gridCol>
              </a:tblGrid>
              <a:tr h="218049">
                <a:tc>
                  <a:txBody>
                    <a:bodyPr/>
                    <a:lstStyle/>
                    <a:p>
                      <a:pPr lvl="0">
                        <a:buNone/>
                      </a:pPr>
                      <a:r>
                        <a:rPr lang="en-US" sz="1000">
                          <a:effectLst/>
                        </a:rPr>
                        <a:t>Down Direction</a:t>
                      </a: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a:txBody>
                    <a:bodyPr/>
                    <a:lstStyle/>
                    <a:p>
                      <a:pPr lvl="0">
                        <a:buNone/>
                      </a:pPr>
                      <a:endParaRPr lang="en-US" sz="1000">
                        <a:effectLst/>
                      </a:endParaRPr>
                    </a:p>
                  </a:txBody>
                  <a:tcPr marL="0" marR="0" marT="0" marB="0"/>
                </a:tc>
                <a:tc gridSpan="2">
                  <a:txBody>
                    <a:bodyPr/>
                    <a:lstStyle/>
                    <a:p>
                      <a:pPr lvl="0">
                        <a:buNone/>
                      </a:pPr>
                      <a:endParaRPr lang="en-US" sz="1000">
                        <a:effectLst/>
                      </a:endParaRPr>
                    </a:p>
                  </a:txBody>
                  <a:tcPr marL="0" marR="0" marT="0" marB="0"/>
                </a:tc>
                <a:tc hMerge="1">
                  <a:txBody>
                    <a:bodyPr/>
                    <a:lstStyle/>
                    <a:p>
                      <a:endParaRPr lang="en-US"/>
                    </a:p>
                  </a:txBody>
                  <a:tcPr/>
                </a:tc>
                <a:tc>
                  <a:txBody>
                    <a:bodyPr/>
                    <a:lstStyle/>
                    <a:p>
                      <a:pPr lvl="0">
                        <a:buNone/>
                      </a:pPr>
                      <a:endParaRPr lang="en-US" sz="1000">
                        <a:effectLst/>
                      </a:endParaRPr>
                    </a:p>
                  </a:txBody>
                  <a:tcPr marL="0" marR="0" marT="0" marB="0"/>
                </a:tc>
                <a:extLst>
                  <a:ext uri="{0D108BD9-81ED-4DB2-BD59-A6C34878D82A}">
                    <a16:rowId xmlns:a16="http://schemas.microsoft.com/office/drawing/2014/main" val="3864887064"/>
                  </a:ext>
                </a:extLst>
              </a:tr>
              <a:tr h="370684">
                <a:tc>
                  <a:txBody>
                    <a:bodyPr/>
                    <a:lstStyle/>
                    <a:p>
                      <a:r>
                        <a:rPr lang="en-US" sz="1000">
                          <a:effectLst/>
                        </a:rPr>
                        <a:t>Operator</a:t>
                      </a:r>
                    </a:p>
                  </a:txBody>
                  <a:tcPr marL="0" marR="0" marT="0" marB="0" anchor="ctr"/>
                </a:tc>
                <a:tc>
                  <a:txBody>
                    <a:bodyPr/>
                    <a:lstStyle/>
                    <a:p>
                      <a:r>
                        <a:rPr lang="en-US" sz="1000">
                          <a:effectLst/>
                        </a:rPr>
                        <a:t>Pax no</a:t>
                      </a:r>
                    </a:p>
                  </a:txBody>
                  <a:tcPr marL="0" marR="0" marT="0" marB="0" anchor="ctr"/>
                </a:tc>
                <a:tc>
                  <a:txBody>
                    <a:bodyPr/>
                    <a:lstStyle/>
                    <a:p>
                      <a:r>
                        <a:rPr lang="en-US" sz="1000">
                          <a:effectLst/>
                        </a:rPr>
                        <a:t>Pax split</a:t>
                      </a:r>
                    </a:p>
                  </a:txBody>
                  <a:tcPr marL="0" marR="0" marT="0" marB="0" anchor="ctr"/>
                </a:tc>
                <a:tc>
                  <a:txBody>
                    <a:bodyPr/>
                    <a:lstStyle/>
                    <a:p>
                      <a:r>
                        <a:rPr lang="en-US" sz="1000">
                          <a:effectLst/>
                        </a:rPr>
                        <a:t>Carrying capacity</a:t>
                      </a:r>
                    </a:p>
                  </a:txBody>
                  <a:tcPr marL="0" marR="0" marT="0" marB="0" anchor="ctr"/>
                </a:tc>
                <a:tc>
                  <a:txBody>
                    <a:bodyPr/>
                    <a:lstStyle/>
                    <a:p>
                      <a:r>
                        <a:rPr lang="en-US" sz="1000">
                          <a:effectLst/>
                        </a:rPr>
                        <a:t>Route capacity</a:t>
                      </a:r>
                    </a:p>
                  </a:txBody>
                  <a:tcPr marL="0" marR="0" marT="0" marB="0" anchor="ctr"/>
                </a:tc>
                <a:tc>
                  <a:txBody>
                    <a:bodyPr/>
                    <a:lstStyle/>
                    <a:p>
                      <a:r>
                        <a:rPr lang="en-US" sz="1000">
                          <a:effectLst/>
                        </a:rPr>
                        <a:t>Allocation split</a:t>
                      </a:r>
                    </a:p>
                  </a:txBody>
                  <a:tcPr marL="0" marR="0" marT="0" marB="0" anchor="ctr"/>
                </a:tc>
                <a:tc gridSpan="2">
                  <a:txBody>
                    <a:bodyPr/>
                    <a:lstStyle/>
                    <a:p>
                      <a:r>
                        <a:rPr lang="en-US" sz="1000">
                          <a:effectLst/>
                        </a:rPr>
                        <a:t>Capacity allocated</a:t>
                      </a:r>
                    </a:p>
                  </a:txBody>
                  <a:tcPr marL="0" marR="0" marT="0" marB="0" anchor="ctr"/>
                </a:tc>
                <a:tc hMerge="1">
                  <a:txBody>
                    <a:bodyPr/>
                    <a:lstStyle/>
                    <a:p>
                      <a:endParaRPr lang="en-US"/>
                    </a:p>
                  </a:txBody>
                  <a:tcPr/>
                </a:tc>
                <a:tc>
                  <a:txBody>
                    <a:bodyPr/>
                    <a:lstStyle/>
                    <a:p>
                      <a:endParaRPr lang="en-US" sz="1000">
                        <a:effectLst/>
                      </a:endParaRPr>
                    </a:p>
                  </a:txBody>
                  <a:tcPr marL="0" marR="0" marT="0" marB="0" anchor="ctr"/>
                </a:tc>
                <a:extLst>
                  <a:ext uri="{0D108BD9-81ED-4DB2-BD59-A6C34878D82A}">
                    <a16:rowId xmlns:a16="http://schemas.microsoft.com/office/drawing/2014/main" val="465487831"/>
                  </a:ext>
                </a:extLst>
              </a:tr>
              <a:tr h="218049">
                <a:tc>
                  <a:txBody>
                    <a:bodyPr/>
                    <a:lstStyle/>
                    <a:p>
                      <a:r>
                        <a:rPr lang="en-US" sz="1000">
                          <a:effectLst/>
                        </a:rPr>
                        <a:t>GW Reliefs </a:t>
                      </a:r>
                    </a:p>
                  </a:txBody>
                  <a:tcPr marL="0" marR="0" marT="0" marB="0" anchor="ctr"/>
                </a:tc>
                <a:tc>
                  <a:txBody>
                    <a:bodyPr/>
                    <a:lstStyle/>
                    <a:p>
                      <a:pPr algn="r"/>
                      <a:r>
                        <a:rPr lang="en-US" sz="1000"/>
                        <a:t>627</a:t>
                      </a:r>
                    </a:p>
                  </a:txBody>
                  <a:tcPr marL="0" marR="0" marT="0" marB="0" anchor="ctr"/>
                </a:tc>
                <a:tc>
                  <a:txBody>
                    <a:bodyPr/>
                    <a:lstStyle/>
                    <a:p>
                      <a:pPr algn="r"/>
                      <a:r>
                        <a:rPr lang="en-US" sz="1000"/>
                        <a:t>5.08%</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0.7</a:t>
                      </a:r>
                    </a:p>
                  </a:txBody>
                  <a:tcPr marL="0" marR="0" marT="0" marB="0" anchor="ctr"/>
                </a:tc>
                <a:tc>
                  <a:txBody>
                    <a:bodyPr/>
                    <a:lstStyle/>
                    <a:p>
                      <a:pPr algn="r"/>
                      <a:r>
                        <a:rPr lang="en-US" sz="1000"/>
                        <a:t>2</a:t>
                      </a:r>
                    </a:p>
                  </a:txBody>
                  <a:tcPr marL="0" marR="0" marT="0" marB="0" anchor="ctr"/>
                </a:tc>
                <a:tc>
                  <a:txBody>
                    <a:bodyPr/>
                    <a:lstStyle/>
                    <a:p>
                      <a:pPr algn="r"/>
                      <a:r>
                        <a:rPr lang="en-US" sz="1000"/>
                        <a:t>313.44</a:t>
                      </a:r>
                    </a:p>
                  </a:txBody>
                  <a:tcPr marL="0" marR="0" marT="0" marB="0" anchor="ctr"/>
                </a:tc>
                <a:tc>
                  <a:txBody>
                    <a:bodyPr/>
                    <a:lstStyle/>
                    <a:p>
                      <a:pPr algn="r"/>
                      <a:r>
                        <a:rPr lang="en-US" sz="1000"/>
                        <a:t>69.65%</a:t>
                      </a:r>
                    </a:p>
                  </a:txBody>
                  <a:tcPr marL="0" marR="0" marT="0" marB="0" anchor="ctr"/>
                </a:tc>
                <a:extLst>
                  <a:ext uri="{0D108BD9-81ED-4DB2-BD59-A6C34878D82A}">
                    <a16:rowId xmlns:a16="http://schemas.microsoft.com/office/drawing/2014/main" val="1207095027"/>
                  </a:ext>
                </a:extLst>
              </a:tr>
              <a:tr h="218049">
                <a:tc>
                  <a:txBody>
                    <a:bodyPr/>
                    <a:lstStyle/>
                    <a:p>
                      <a:r>
                        <a:rPr lang="en-US" sz="1000">
                          <a:effectLst/>
                        </a:rPr>
                        <a:t>GW Mains</a:t>
                      </a:r>
                    </a:p>
                  </a:txBody>
                  <a:tcPr marL="0" marR="0" marT="0" marB="0" anchor="ctr"/>
                </a:tc>
                <a:tc>
                  <a:txBody>
                    <a:bodyPr/>
                    <a:lstStyle/>
                    <a:p>
                      <a:pPr algn="r"/>
                      <a:r>
                        <a:rPr lang="en-US" sz="1000"/>
                        <a:t>3622</a:t>
                      </a:r>
                    </a:p>
                  </a:txBody>
                  <a:tcPr marL="0" marR="0" marT="0" marB="0" anchor="ctr"/>
                </a:tc>
                <a:tc>
                  <a:txBody>
                    <a:bodyPr/>
                    <a:lstStyle/>
                    <a:p>
                      <a:pPr algn="r"/>
                      <a:r>
                        <a:rPr lang="en-US" sz="1000"/>
                        <a:t>29.37%</a:t>
                      </a:r>
                    </a:p>
                  </a:txBody>
                  <a:tcPr marL="0" marR="0" marT="0" marB="0" anchor="ctr"/>
                </a:tc>
                <a:tc>
                  <a:txBody>
                    <a:bodyPr/>
                    <a:lstStyle/>
                    <a:p>
                      <a:pPr algn="r"/>
                      <a:r>
                        <a:rPr lang="en-US" sz="1000"/>
                        <a:t>650</a:t>
                      </a:r>
                    </a:p>
                  </a:txBody>
                  <a:tcPr marL="0" marR="0" marT="0" marB="0" anchor="ctr"/>
                </a:tc>
                <a:tc>
                  <a:txBody>
                    <a:bodyPr/>
                    <a:lstStyle/>
                    <a:p>
                      <a:pPr algn="r"/>
                      <a:r>
                        <a:rPr lang="en-US" sz="1000"/>
                        <a:t>14.5</a:t>
                      </a:r>
                    </a:p>
                  </a:txBody>
                  <a:tcPr marL="0" marR="0" marT="0" marB="0" anchor="ctr"/>
                </a:tc>
                <a:tc>
                  <a:txBody>
                    <a:bodyPr/>
                    <a:lstStyle/>
                    <a:p>
                      <a:pPr algn="r"/>
                      <a:r>
                        <a:rPr lang="en-US" sz="1000"/>
                        <a:t>4.3</a:t>
                      </a:r>
                    </a:p>
                  </a:txBody>
                  <a:tcPr marL="0" marR="0" marT="0" marB="0" anchor="ctr"/>
                </a:tc>
                <a:tc>
                  <a:txBody>
                    <a:bodyPr/>
                    <a:lstStyle/>
                    <a:p>
                      <a:pPr algn="r"/>
                      <a:r>
                        <a:rPr lang="en-US" sz="1000" b="1"/>
                        <a:t>8.5</a:t>
                      </a:r>
                    </a:p>
                  </a:txBody>
                  <a:tcPr marL="0" marR="0" marT="0" marB="0" anchor="ctr"/>
                </a:tc>
                <a:tc>
                  <a:txBody>
                    <a:bodyPr/>
                    <a:lstStyle/>
                    <a:p>
                      <a:pPr algn="r"/>
                      <a:r>
                        <a:rPr lang="en-US" sz="1000"/>
                        <a:t>426.12</a:t>
                      </a:r>
                    </a:p>
                  </a:txBody>
                  <a:tcPr marL="0" marR="0" marT="0" marB="0" anchor="ctr"/>
                </a:tc>
                <a:tc>
                  <a:txBody>
                    <a:bodyPr/>
                    <a:lstStyle/>
                    <a:p>
                      <a:pPr algn="r"/>
                      <a:r>
                        <a:rPr lang="en-US" sz="1000"/>
                        <a:t>65.56%</a:t>
                      </a:r>
                    </a:p>
                  </a:txBody>
                  <a:tcPr marL="0" marR="0" marT="0" marB="0" anchor="ctr"/>
                </a:tc>
                <a:extLst>
                  <a:ext uri="{0D108BD9-81ED-4DB2-BD59-A6C34878D82A}">
                    <a16:rowId xmlns:a16="http://schemas.microsoft.com/office/drawing/2014/main" val="975638966"/>
                  </a:ext>
                </a:extLst>
              </a:tr>
              <a:tr h="370684">
                <a:tc>
                  <a:txBody>
                    <a:bodyPr/>
                    <a:lstStyle/>
                    <a:p>
                      <a:r>
                        <a:rPr lang="en-US" sz="1000">
                          <a:effectLst/>
                        </a:rPr>
                        <a:t>Heathrow Express</a:t>
                      </a:r>
                    </a:p>
                  </a:txBody>
                  <a:tcPr marL="0" marR="0" marT="0" marB="0" anchor="ctr"/>
                </a:tc>
                <a:tc>
                  <a:txBody>
                    <a:bodyPr/>
                    <a:lstStyle/>
                    <a:p>
                      <a:pPr algn="r"/>
                      <a:r>
                        <a:rPr lang="en-US" sz="1000"/>
                        <a:t>0</a:t>
                      </a:r>
                    </a:p>
                  </a:txBody>
                  <a:tcPr marL="0" marR="0" marT="0" marB="0" anchor="ctr"/>
                </a:tc>
                <a:tc>
                  <a:txBody>
                    <a:bodyPr/>
                    <a:lstStyle/>
                    <a:p>
                      <a:pPr algn="r"/>
                      <a:r>
                        <a:rPr lang="en-US" sz="1000"/>
                        <a:t>0.00%</a:t>
                      </a:r>
                    </a:p>
                  </a:txBody>
                  <a:tcPr marL="0" marR="0" marT="0" marB="0" anchor="ctr"/>
                </a:tc>
                <a:tc>
                  <a:txBody>
                    <a:bodyPr/>
                    <a:lstStyle/>
                    <a:p>
                      <a:pPr algn="r"/>
                      <a:r>
                        <a:rPr lang="en-US" sz="1000"/>
                        <a:t>374</a:t>
                      </a:r>
                    </a:p>
                  </a:txBody>
                  <a:tcPr marL="0" marR="0" marT="0" marB="0" anchor="ctr"/>
                </a:tc>
                <a:tc>
                  <a:txBody>
                    <a:bodyPr/>
                    <a:lstStyle/>
                    <a:p>
                      <a:pPr algn="r"/>
                      <a:r>
                        <a:rPr lang="en-US" sz="1000"/>
                        <a:t>14.5</a:t>
                      </a:r>
                    </a:p>
                  </a:txBody>
                  <a:tcPr marL="0" marR="0" marT="0" marB="0" anchor="ctr"/>
                </a:tc>
                <a:tc>
                  <a:txBody>
                    <a:bodyPr/>
                    <a:lstStyle/>
                    <a:p>
                      <a:pPr algn="r"/>
                      <a:r>
                        <a:rPr lang="en-US" sz="1000"/>
                        <a:t>0.0</a:t>
                      </a:r>
                    </a:p>
                  </a:txBody>
                  <a:tcPr marL="0" marR="0" marT="0" marB="0" anchor="ctr"/>
                </a:tc>
                <a:tc>
                  <a:txBody>
                    <a:bodyPr/>
                    <a:lstStyle/>
                    <a:p>
                      <a:pPr algn="r"/>
                      <a:r>
                        <a:rPr lang="en-US" sz="1000" b="1"/>
                        <a:t>0</a:t>
                      </a:r>
                    </a:p>
                  </a:txBody>
                  <a:tcPr marL="0" marR="0" marT="0" marB="0" anchor="ctr"/>
                </a:tc>
                <a:tc>
                  <a:txBody>
                    <a:bodyPr/>
                    <a:lstStyle/>
                    <a:p>
                      <a:pPr algn="r"/>
                      <a:r>
                        <a:rPr lang="en-US" sz="1000"/>
                        <a:t>0.00</a:t>
                      </a:r>
                    </a:p>
                  </a:txBody>
                  <a:tcPr marL="0" marR="0" marT="0" marB="0" anchor="ctr"/>
                </a:tc>
                <a:tc>
                  <a:txBody>
                    <a:bodyPr/>
                    <a:lstStyle/>
                    <a:p>
                      <a:pPr algn="r"/>
                      <a:r>
                        <a:rPr lang="en-US" sz="1000"/>
                        <a:t>0.00%</a:t>
                      </a:r>
                    </a:p>
                  </a:txBody>
                  <a:tcPr marL="0" marR="0" marT="0" marB="0" anchor="ctr"/>
                </a:tc>
                <a:extLst>
                  <a:ext uri="{0D108BD9-81ED-4DB2-BD59-A6C34878D82A}">
                    <a16:rowId xmlns:a16="http://schemas.microsoft.com/office/drawing/2014/main" val="3807859082"/>
                  </a:ext>
                </a:extLst>
              </a:tr>
              <a:tr h="218049">
                <a:tc>
                  <a:txBody>
                    <a:bodyPr/>
                    <a:lstStyle/>
                    <a:p>
                      <a:r>
                        <a:rPr lang="en-US" sz="1000">
                          <a:effectLst/>
                        </a:rPr>
                        <a:t>Heathrow EL</a:t>
                      </a:r>
                    </a:p>
                  </a:txBody>
                  <a:tcPr marL="0" marR="0" marT="0" marB="0" anchor="ctr"/>
                </a:tc>
                <a:tc>
                  <a:txBody>
                    <a:bodyPr/>
                    <a:lstStyle/>
                    <a:p>
                      <a:pPr algn="r"/>
                      <a:r>
                        <a:rPr lang="en-US" sz="1000"/>
                        <a:t>2593</a:t>
                      </a:r>
                    </a:p>
                  </a:txBody>
                  <a:tcPr marL="0" marR="0" marT="0" marB="0" anchor="ctr"/>
                </a:tc>
                <a:tc>
                  <a:txBody>
                    <a:bodyPr/>
                    <a:lstStyle/>
                    <a:p>
                      <a:pPr algn="r"/>
                      <a:r>
                        <a:rPr lang="en-US" sz="1000"/>
                        <a:t>21.03%</a:t>
                      </a:r>
                    </a:p>
                  </a:txBody>
                  <a:tcPr marL="0" marR="0" marT="0" marB="0" anchor="ctr"/>
                </a:tc>
                <a:tc>
                  <a:txBody>
                    <a:bodyPr/>
                    <a:lstStyle/>
                    <a:p>
                      <a:pPr algn="r"/>
                      <a:r>
                        <a:rPr lang="en-US" sz="1000"/>
                        <a:t>450</a:t>
                      </a:r>
                    </a:p>
                  </a:txBody>
                  <a:tcPr marL="0" marR="0" marT="0" marB="0" anchor="ctr"/>
                </a:tc>
                <a:tc>
                  <a:txBody>
                    <a:bodyPr/>
                    <a:lstStyle/>
                    <a:p>
                      <a:pPr algn="r"/>
                      <a:r>
                        <a:rPr lang="en-US" sz="1000"/>
                        <a:t>14.5</a:t>
                      </a:r>
                    </a:p>
                  </a:txBody>
                  <a:tcPr marL="0" marR="0" marT="0" marB="0" anchor="ctr"/>
                </a:tc>
                <a:tc>
                  <a:txBody>
                    <a:bodyPr/>
                    <a:lstStyle/>
                    <a:p>
                      <a:pPr algn="r"/>
                      <a:r>
                        <a:rPr lang="en-US" sz="1000"/>
                        <a:t>3.0</a:t>
                      </a:r>
                    </a:p>
                  </a:txBody>
                  <a:tcPr marL="0" marR="0" marT="0" marB="0" anchor="ctr"/>
                </a:tc>
                <a:tc>
                  <a:txBody>
                    <a:bodyPr/>
                    <a:lstStyle/>
                    <a:p>
                      <a:pPr algn="r"/>
                      <a:r>
                        <a:rPr lang="en-US" sz="1000" b="1"/>
                        <a:t>4</a:t>
                      </a:r>
                    </a:p>
                  </a:txBody>
                  <a:tcPr marL="0" marR="0" marT="0" marB="0" anchor="ctr"/>
                </a:tc>
                <a:tc>
                  <a:txBody>
                    <a:bodyPr/>
                    <a:lstStyle/>
                    <a:p>
                      <a:pPr algn="r"/>
                      <a:r>
                        <a:rPr lang="en-US" sz="1000"/>
                        <a:t>648.26</a:t>
                      </a:r>
                    </a:p>
                  </a:txBody>
                  <a:tcPr marL="0" marR="0" marT="0" marB="0" anchor="ctr"/>
                </a:tc>
                <a:tc>
                  <a:txBody>
                    <a:bodyPr/>
                    <a:lstStyle/>
                    <a:p>
                      <a:pPr algn="r"/>
                      <a:r>
                        <a:rPr lang="en-US" sz="1000"/>
                        <a:t>144.06%</a:t>
                      </a:r>
                    </a:p>
                  </a:txBody>
                  <a:tcPr marL="0" marR="0" marT="0" marB="0" anchor="ctr"/>
                </a:tc>
                <a:extLst>
                  <a:ext uri="{0D108BD9-81ED-4DB2-BD59-A6C34878D82A}">
                    <a16:rowId xmlns:a16="http://schemas.microsoft.com/office/drawing/2014/main" val="456988397"/>
                  </a:ext>
                </a:extLst>
              </a:tr>
            </a:tbl>
          </a:graphicData>
        </a:graphic>
      </p:graphicFrame>
    </p:spTree>
    <p:extLst>
      <p:ext uri="{BB962C8B-B14F-4D97-AF65-F5344CB8AC3E}">
        <p14:creationId xmlns:p14="http://schemas.microsoft.com/office/powerpoint/2010/main" val="1631431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3F833273-C22E-A735-9839-C19CD5EFF2C5}"/>
              </a:ext>
            </a:extLst>
          </p:cNvPr>
          <p:cNvSpPr>
            <a:spLocks noGrp="1"/>
          </p:cNvSpPr>
          <p:nvPr>
            <p:ph type="title"/>
          </p:nvPr>
        </p:nvSpPr>
        <p:spPr>
          <a:xfrm>
            <a:off x="627785" y="828000"/>
            <a:ext cx="11233919" cy="633881"/>
          </a:xfrm>
        </p:spPr>
        <p:txBody>
          <a:bodyPr/>
          <a:lstStyle/>
          <a:p>
            <a:r>
              <a:rPr lang="en-US"/>
              <a:t>Priorities for Concept Train Plan Development</a:t>
            </a:r>
          </a:p>
        </p:txBody>
      </p:sp>
      <p:sp>
        <p:nvSpPr>
          <p:cNvPr id="4" name="TextBox 3">
            <a:extLst>
              <a:ext uri="{FF2B5EF4-FFF2-40B4-BE49-F238E27FC236}">
                <a16:creationId xmlns:a16="http://schemas.microsoft.com/office/drawing/2014/main" id="{7C4C5CB0-1EBD-4BAF-B293-0D716D796466}"/>
              </a:ext>
            </a:extLst>
          </p:cNvPr>
          <p:cNvSpPr txBox="1"/>
          <p:nvPr/>
        </p:nvSpPr>
        <p:spPr>
          <a:xfrm>
            <a:off x="701336" y="1838766"/>
            <a:ext cx="10800425" cy="3293209"/>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1600"/>
              <a:t>Key findings:</a:t>
            </a:r>
          </a:p>
          <a:p>
            <a:pPr marL="742950" lvl="1" indent="-285750">
              <a:buFont typeface="Arial" panose="020B0604020202020204" pitchFamily="34" charset="0"/>
              <a:buChar char="•"/>
            </a:pPr>
            <a:r>
              <a:rPr lang="en-GB" sz="1600"/>
              <a:t>Need to uplift airport capacity overall</a:t>
            </a:r>
          </a:p>
          <a:p>
            <a:pPr marL="742950" lvl="1" indent="-285750">
              <a:buFont typeface="Arial" panose="020B0604020202020204" pitchFamily="34" charset="0"/>
              <a:buChar char="•"/>
            </a:pPr>
            <a:r>
              <a:rPr lang="en-GB" sz="1600"/>
              <a:t>GWR long distance capacity also a challenge</a:t>
            </a:r>
          </a:p>
          <a:p>
            <a:pPr marL="742950" lvl="1" indent="-285750">
              <a:buFont typeface="Arial" panose="020B0604020202020204" pitchFamily="34" charset="0"/>
              <a:buChar char="•"/>
            </a:pPr>
            <a:r>
              <a:rPr lang="en-GB" sz="1600"/>
              <a:t>EL services to Reading providing more than enough with 2tph, but is a reduction viable?</a:t>
            </a:r>
          </a:p>
          <a:p>
            <a:pPr marL="742950" lvl="1" indent="-285750">
              <a:buFont typeface="Arial" panose="020B0604020202020204" pitchFamily="34" charset="0"/>
              <a:buChar char="•"/>
            </a:pPr>
            <a:r>
              <a:rPr lang="en-GB" sz="1600"/>
              <a:t>Are further tweaks available between Airport Junction and Reading to better prioritise passengers?</a:t>
            </a:r>
          </a:p>
          <a:p>
            <a:pPr marL="285750" indent="-285750">
              <a:buFont typeface="Arial" panose="020B0604020202020204" pitchFamily="34" charset="0"/>
              <a:buChar char="•"/>
            </a:pPr>
            <a:endParaRPr lang="en-GB" sz="1600"/>
          </a:p>
          <a:p>
            <a:pPr marL="285750" indent="-285750">
              <a:buFont typeface="Arial" panose="020B0604020202020204" pitchFamily="34" charset="0"/>
              <a:buChar char="•"/>
            </a:pPr>
            <a:r>
              <a:rPr lang="en-GB" sz="1600"/>
              <a:t>Existing split not under active development as already understood, and not reflective of passenger demand</a:t>
            </a:r>
          </a:p>
          <a:p>
            <a:pPr marL="285750" indent="-285750">
              <a:buFont typeface="Arial" panose="020B0604020202020204" pitchFamily="34" charset="0"/>
              <a:buChar char="•"/>
            </a:pPr>
            <a:r>
              <a:rPr lang="en-GB" sz="1600"/>
              <a:t>14.5 tph priority concept of 6.5/2/6 under development to redress airport shortfall (no further detriment to GWR)</a:t>
            </a:r>
          </a:p>
          <a:p>
            <a:pPr marL="285750" indent="-285750">
              <a:buFont typeface="Arial" panose="020B0604020202020204" pitchFamily="34" charset="0"/>
              <a:buChar char="•"/>
            </a:pPr>
            <a:r>
              <a:rPr lang="en-GB" sz="1600"/>
              <a:t>Need to look at specifications removing inner Thames Valley calls to raise capacity above 14.5tph - e.g. if all trains are non-stop, could more be accommodated robustly </a:t>
            </a:r>
          </a:p>
          <a:p>
            <a:pPr marL="285750" indent="-285750">
              <a:buFont typeface="Arial" panose="020B0604020202020204" pitchFamily="34" charset="0"/>
              <a:buChar char="•"/>
            </a:pPr>
            <a:r>
              <a:rPr lang="en-GB" sz="1600"/>
              <a:t>Need to look at wider system demand levels to maximise value of the 6.5tph GWR allocation and any available mitigations</a:t>
            </a:r>
          </a:p>
          <a:p>
            <a:pPr marL="285750" indent="-285750">
              <a:buFont typeface="Arial" panose="020B0604020202020204" pitchFamily="34" charset="0"/>
              <a:buChar char="•"/>
            </a:pPr>
            <a:r>
              <a:rPr lang="en-GB" sz="1600"/>
              <a:t>Will need to factor in performance assessments of changes</a:t>
            </a:r>
          </a:p>
          <a:p>
            <a:pPr marL="285750" indent="-285750">
              <a:buFont typeface="Arial" panose="020B0604020202020204" pitchFamily="34" charset="0"/>
              <a:buChar char="•"/>
            </a:pPr>
            <a:endParaRPr lang="en-GB" sz="1600"/>
          </a:p>
        </p:txBody>
      </p:sp>
    </p:spTree>
    <p:extLst>
      <p:ext uri="{BB962C8B-B14F-4D97-AF65-F5344CB8AC3E}">
        <p14:creationId xmlns:p14="http://schemas.microsoft.com/office/powerpoint/2010/main" val="1893366013"/>
      </p:ext>
    </p:extLst>
  </p:cSld>
  <p:clrMapOvr>
    <a:masterClrMapping/>
  </p:clrMapOvr>
</p:sld>
</file>

<file path=ppt/theme/theme1.xml><?xml version="1.0" encoding="utf-8"?>
<a:theme xmlns:a="http://schemas.openxmlformats.org/drawingml/2006/main" name="NET W+W L N">
  <a:themeElements>
    <a:clrScheme name="NET W+W">
      <a:dk1>
        <a:srgbClr val="005171"/>
      </a:dk1>
      <a:lt1>
        <a:srgbClr val="FFFFFF"/>
      </a:lt1>
      <a:dk2>
        <a:srgbClr val="4E9643"/>
      </a:dk2>
      <a:lt2>
        <a:srgbClr val="FFFFFF"/>
      </a:lt2>
      <a:accent1>
        <a:srgbClr val="E35100"/>
      </a:accent1>
      <a:accent2>
        <a:srgbClr val="8DC055"/>
      </a:accent2>
      <a:accent3>
        <a:srgbClr val="C94578"/>
      </a:accent3>
      <a:accent4>
        <a:srgbClr val="005171"/>
      </a:accent4>
      <a:accent5>
        <a:srgbClr val="E35100"/>
      </a:accent5>
      <a:accent6>
        <a:srgbClr val="41287F"/>
      </a:accent6>
      <a:hlink>
        <a:srgbClr val="0669A3"/>
      </a:hlink>
      <a:folHlink>
        <a:srgbClr val="AE174D"/>
      </a:folHlink>
    </a:clrScheme>
    <a:fontScheme name="Network">
      <a:majorFont>
        <a:latin typeface="Network Rai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Network Rai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1203D84A-9757-7C4B-8CF1-2F48893F7C65}" vid="{DB89F2B1-CDBB-E040-BAEA-BBCF75F303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h283379e795c4d2b9b990e6a479ae2e3 xmlns="af32717b-85d4-46b0-82d8-410bc3119485">
      <Terms xmlns="http://schemas.microsoft.com/office/infopath/2007/PartnerControls">
        <TermInfo xmlns="http://schemas.microsoft.com/office/infopath/2007/PartnerControls">
          <TermName xmlns="http://schemas.microsoft.com/office/infopath/2007/PartnerControls">Document</TermName>
          <TermId xmlns="http://schemas.microsoft.com/office/infopath/2007/PartnerControls">e4541d84-2b9b-49da-ab5c-011974223032</TermId>
        </TermInfo>
      </Terms>
    </h283379e795c4d2b9b990e6a479ae2e3>
    <NRSecurityClassification xmlns="af32717b-85d4-46b0-82d8-410bc3119485">Internal</NRSecurityClassification>
    <TaxCatchAll xmlns="af32717b-85d4-46b0-82d8-410bc3119485">
      <Value>1</Value>
    </TaxCatchAll>
    <NRDocumentStatus xmlns="af32717b-85d4-46b0-82d8-410bc3119485">Draft</NRDocumentStatus>
    <mycContentScope xmlns="af32717b-85d4-46b0-82d8-410bc3119485" xsi:nil="true"/>
    <f422167ae7264243974f8920078abe1d xmlns="af32717b-85d4-46b0-82d8-410bc3119485">
      <Terms xmlns="http://schemas.microsoft.com/office/infopath/2007/PartnerControls"/>
    </f422167ae7264243974f8920078abe1d>
    <p2d6c33523f3449fb1984d7b42444c9c xmlns="af32717b-85d4-46b0-82d8-410bc3119485">
      <Terms xmlns="http://schemas.microsoft.com/office/infopath/2007/PartnerControls"/>
    </p2d6c33523f3449fb1984d7b42444c9c>
    <d43c6e69a7ac4d268bd50180155d4dbd xmlns="af32717b-85d4-46b0-82d8-410bc3119485">
      <Terms xmlns="http://schemas.microsoft.com/office/infopath/2007/PartnerControls"/>
    </d43c6e69a7ac4d268bd50180155d4dbd>
    <cf47219a20fe435aba50ecfd04fe3b7e xmlns="af32717b-85d4-46b0-82d8-410bc3119485">
      <Terms xmlns="http://schemas.microsoft.com/office/infopath/2007/PartnerControls"/>
    </cf47219a20fe435aba50ecfd04fe3b7e>
    <Language xmlns="http://schemas.microsoft.com/sharepoint/v3" xsi:nil="true"/>
    <_Source xmlns="http://schemas.microsoft.com/sharepoint/v3/fields" xsi:nil="true"/>
    <NRContentOwner xmlns="af32717b-85d4-46b0-82d8-410bc3119485" xsi:nil="true"/>
    <NRHubKeywords xmlns="af32717b-85d4-46b0-82d8-410bc3119485" xsi:nil="true"/>
    <_Publisher xmlns="http://schemas.microsoft.com/sharepoint/v3/fields" xsi:nil="true"/>
    <NRNRUserID xmlns="af32717b-85d4-46b0-82d8-410bc3119485" xsi:nil="true"/>
    <h5eb5d5c6c9547b087c0ee025c246e3a xmlns="af32717b-85d4-46b0-82d8-410bc3119485">
      <Terms xmlns="http://schemas.microsoft.com/office/infopath/2007/PartnerControls"/>
    </h5eb5d5c6c9547b087c0ee025c246e3a>
    <p81f17b4469a4ddaa52a89ed62fe819f xmlns="af32717b-85d4-46b0-82d8-410bc3119485">
      <Terms xmlns="http://schemas.microsoft.com/office/infopath/2007/PartnerControls"/>
    </p81f17b4469a4ddaa52a89ed62fe819f>
    <NRNRRightsManagement xmlns="af32717b-85d4-46b0-82d8-410bc3119485" xsi:nil="true"/>
    <_Relation xmlns="http://schemas.microsoft.com/sharepoint/v3/fields" xsi:nil="true"/>
    <NRCountry xmlns="af32717b-85d4-46b0-82d8-410bc3119485" xsi:nil="true"/>
    <o6edc15fa1884fecbe3cdfb21b8ca5fb xmlns="af32717b-85d4-46b0-82d8-410bc3119485">
      <Terms xmlns="http://schemas.microsoft.com/office/infopath/2007/PartnerControls"/>
    </o6edc15fa1884fecbe3cdfb21b8ca5fb>
    <NRInformationCategory xmlns="af32717b-85d4-46b0-82d8-410bc3119485" xsi:nil="true"/>
    <NRBusinessCriticalRecord xmlns="af32717b-85d4-46b0-82d8-410bc3119485" xsi:nil="true"/>
    <Office xmlns="http://schemas.microsoft.com/sharepoint/v3" xsi:nil="true"/>
    <o5d8c4252a1e4ec19911930124ec8ceb xmlns="af32717b-85d4-46b0-82d8-410bc3119485">
      <Terms xmlns="http://schemas.microsoft.com/office/infopath/2007/PartnerControls"/>
    </o5d8c4252a1e4ec19911930124ec8ceb>
    <_Coverage xmlns="http://schemas.microsoft.com/sharepoint/v3/fields" xsi:nil="true"/>
    <NRRetentionDispositionCode xmlns="af32717b-85d4-46b0-82d8-410bc3119485" xsi:nil="true"/>
    <NRDocumentType xmlns="af32717b-85d4-46b0-82d8-410bc3119485" xsi:nil="true"/>
    <NRUseremail xmlns="af32717b-85d4-46b0-82d8-410bc3119485" xsi:nil="true"/>
    <NRBusiness xmlns="af32717b-85d4-46b0-82d8-410bc3119485" xsi:nil="true"/>
  </documentManagement>
</p:properties>
</file>

<file path=customXml/item2.xml><?xml version="1.0" encoding="utf-8"?>
<?mso-contentType ?>
<SharedContentType xmlns="Microsoft.SharePoint.Taxonomy.ContentTypeSync" SourceId="8e89bcca-d77b-429e-a31c-3f7c234e7016" ContentTypeId="0x010100C80DC1AFC6B415499BCAD480965C21F7" PreviousValue="false"/>
</file>

<file path=customXml/item3.xml><?xml version="1.0" encoding="utf-8"?>
<ct:contentTypeSchema xmlns:ct="http://schemas.microsoft.com/office/2006/metadata/contentType" xmlns:ma="http://schemas.microsoft.com/office/2006/metadata/properties/metaAttributes" ct:_="" ma:_="" ma:contentTypeName="NR_Document" ma:contentTypeID="0x010100C80DC1AFC6B415499BCAD480965C21F700885CA1ACECD06D45BE3466744D602992" ma:contentTypeVersion="8" ma:contentTypeDescription="" ma:contentTypeScope="" ma:versionID="d7499d7e0047044ccc23d6abbfc3a27d">
  <xsd:schema xmlns:xsd="http://www.w3.org/2001/XMLSchema" xmlns:xs="http://www.w3.org/2001/XMLSchema" xmlns:p="http://schemas.microsoft.com/office/2006/metadata/properties" xmlns:ns1="http://schemas.microsoft.com/sharepoint/v3" xmlns:ns2="af32717b-85d4-46b0-82d8-410bc3119485" xmlns:ns3="http://schemas.microsoft.com/sharepoint/v3/fields" targetNamespace="http://schemas.microsoft.com/office/2006/metadata/properties" ma:root="true" ma:fieldsID="8e56cad39c557d43a91460272b5e2aae" ns1:_="" ns2:_="" ns3:_="">
    <xsd:import namespace="http://schemas.microsoft.com/sharepoint/v3"/>
    <xsd:import namespace="af32717b-85d4-46b0-82d8-410bc3119485"/>
    <xsd:import namespace="http://schemas.microsoft.com/sharepoint/v3/fields"/>
    <xsd:element name="properties">
      <xsd:complexType>
        <xsd:sequence>
          <xsd:element name="documentManagement">
            <xsd:complexType>
              <xsd:all>
                <xsd:element ref="ns2:NRHubKeywords" minOccurs="0"/>
                <xsd:element ref="ns2:NRDocumentStatus"/>
                <xsd:element ref="ns2:NRSecurityClassification"/>
                <xsd:element ref="ns2:NRContentOwner" minOccurs="0"/>
                <xsd:element ref="ns2:NRInformationCategory" minOccurs="0"/>
                <xsd:element ref="ns2:NRRetentionDispositionCode" minOccurs="0"/>
                <xsd:element ref="ns2:NRBusinessCriticalRecord" minOccurs="0"/>
                <xsd:element ref="ns2:NRDocumentType" minOccurs="0"/>
                <xsd:element ref="ns1:Language" minOccurs="0"/>
                <xsd:element ref="ns2:mycContentScope" minOccurs="0"/>
                <xsd:element ref="ns2:p2d6c33523f3449fb1984d7b42444c9c" minOccurs="0"/>
                <xsd:element ref="ns2:cf47219a20fe435aba50ecfd04fe3b7e" minOccurs="0"/>
                <xsd:element ref="ns2:f422167ae7264243974f8920078abe1d" minOccurs="0"/>
                <xsd:element ref="ns3:_Publisher" minOccurs="0"/>
                <xsd:element ref="ns3:_Relation" minOccurs="0"/>
                <xsd:element ref="ns1:Office" minOccurs="0"/>
                <xsd:element ref="ns2:TaxCatchAllLabel" minOccurs="0"/>
                <xsd:element ref="ns3:_Source" minOccurs="0"/>
                <xsd:element ref="ns2:TaxCatchAll" minOccurs="0"/>
                <xsd:element ref="ns2:NRUseremail" minOccurs="0"/>
                <xsd:element ref="ns3:_Coverage" minOccurs="0"/>
                <xsd:element ref="ns2:NRNRUserID" minOccurs="0"/>
                <xsd:element ref="ns2:NRBusiness" minOccurs="0"/>
                <xsd:element ref="ns2:NRNRRightsManagement" minOccurs="0"/>
                <xsd:element ref="ns2:NRCountry" minOccurs="0"/>
                <xsd:element ref="ns2:h5eb5d5c6c9547b087c0ee025c246e3a" minOccurs="0"/>
                <xsd:element ref="ns2:o6edc15fa1884fecbe3cdfb21b8ca5fb" minOccurs="0"/>
                <xsd:element ref="ns2:p81f17b4469a4ddaa52a89ed62fe819f" minOccurs="0"/>
                <xsd:element ref="ns2:o5d8c4252a1e4ec19911930124ec8ceb" minOccurs="0"/>
                <xsd:element ref="ns2:h283379e795c4d2b9b990e6a479ae2e3" minOccurs="0"/>
                <xsd:element ref="ns2:d43c6e69a7ac4d268bd50180155d4db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2" nillable="true" ma:displayName="Language" ma:default="English" ma:internalName="Language" ma:readOnly="false">
      <xsd:simpleType>
        <xsd:union memberTypes="dms:Text">
          <xsd:simpleType>
            <xsd:restriction base="dms:Choice">
              <xsd:enumeration value="Arabic (Saudi Arabia)"/>
              <xsd:enumeration value="Bulgarian (Bulgaria)"/>
              <xsd:enumeration value="Chinese (Hong Kong S.A.R.)"/>
              <xsd:enumeration value="Chinese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union>
      </xsd:simpleType>
    </xsd:element>
    <xsd:element name="Office" ma:index="28" nillable="true" ma:displayName="Office" ma:hidden="true" ma:internalName="Office"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f32717b-85d4-46b0-82d8-410bc3119485" elementFormDefault="qualified">
    <xsd:import namespace="http://schemas.microsoft.com/office/2006/documentManagement/types"/>
    <xsd:import namespace="http://schemas.microsoft.com/office/infopath/2007/PartnerControls"/>
    <xsd:element name="NRHubKeywords" ma:index="1" nillable="true" ma:displayName="Hub Keywords" ma:internalName="NRHubKeywords">
      <xsd:simpleType>
        <xsd:restriction base="dms:Note">
          <xsd:maxLength value="255"/>
        </xsd:restriction>
      </xsd:simpleType>
    </xsd:element>
    <xsd:element name="NRDocumentStatus" ma:index="2" ma:displayName="Document Status" ma:default="Draft" ma:description="Please confirm the NR life cycle status of the document (NR/L3/INF/02221 Document Creation and Approval)." ma:format="Dropdown" ma:internalName="NRDocumentStatus" ma:readOnly="false">
      <xsd:simpleType>
        <xsd:restriction base="dms:Choice">
          <xsd:enumeration value="Draft"/>
          <xsd:enumeration value="For Review"/>
          <xsd:enumeration value="Reviewed"/>
          <xsd:enumeration value="Accepted"/>
          <xsd:enumeration value="Approved"/>
          <xsd:enumeration value="Assured"/>
          <xsd:enumeration value="Rejected"/>
          <xsd:enumeration value="authorized"/>
          <xsd:enumeration value="Superseded"/>
          <xsd:enumeration value="Archive"/>
        </xsd:restriction>
      </xsd:simpleType>
    </xsd:element>
    <xsd:element name="NRSecurityClassification" ma:index="3" ma:displayName="Security Classification" ma:default="Internal" ma:description="Please confirm the Security Classification of the content (NR/L2/INF/02223 Information Security Classification)." ma:format="Dropdown" ma:internalName="NRSecurityClassification" ma:readOnly="false">
      <xsd:simpleType>
        <xsd:restriction base="dms:Choice">
          <xsd:enumeration value="Public"/>
          <xsd:enumeration value="Internal"/>
          <xsd:enumeration value="Confidential"/>
          <xsd:enumeration value="Secret"/>
        </xsd:restriction>
      </xsd:simpleType>
    </xsd:element>
    <xsd:element name="NRContentOwner" ma:index="4" nillable="true" ma:displayName="Content Owner" ma:default="Site Collection Administrator" ma:description="The person responsible for the quality and maintenance of site content and compliance with information policies within the site." ma:internalName="NRContentOwner" ma:readOnly="false">
      <xsd:simpleType>
        <xsd:restriction base="dms:Text"/>
      </xsd:simpleType>
    </xsd:element>
    <xsd:element name="NRInformationCategory" ma:index="5" nillable="true" ma:displayName="Information Category" ma:description="Please confirm the Information category(s) of the content  (NR Information Model)" ma:format="Dropdown" ma:internalName="NRInformationCategory" ma:readOnly="false">
      <xsd:simpleType>
        <xsd:restriction base="dms:Choice">
          <xsd:enumeration value="Asset"/>
          <xsd:enumeration value="Corporate"/>
          <xsd:enumeration value="Finance"/>
          <xsd:enumeration value="Event"/>
          <xsd:enumeration value="Safety and sustainability"/>
          <xsd:enumeration value="Location"/>
          <xsd:enumeration value="Network"/>
          <xsd:enumeration value="Party"/>
          <xsd:enumeration value="Supply"/>
          <xsd:enumeration value="Train"/>
        </xsd:restriction>
      </xsd:simpleType>
    </xsd:element>
    <xsd:element name="NRRetentionDispositionCode" ma:index="8" nillable="true" ma:displayName="Retention Disposition Code" ma:default="07-Y-C" ma:description="Please confirm the retention rules that apply to the document.  (NR/L3/INF/02226 Corporate Records Retention Schedule)" ma:internalName="NRRetentionDispositionCode" ma:readOnly="false">
      <xsd:simpleType>
        <xsd:restriction base="dms:Text"/>
      </xsd:simpleType>
    </xsd:element>
    <xsd:element name="NRBusinessCriticalRecord" ma:index="9" nillable="true" ma:displayName="Business Critical Record" ma:default="No" ma:description="Please identify if a document is a business critical record (records without which an organisation could not continue to operate)." ma:format="Dropdown" ma:internalName="NRBusinessCriticalRecord" ma:readOnly="false">
      <xsd:simpleType>
        <xsd:restriction base="dms:Choice">
          <xsd:enumeration value="Yes"/>
          <xsd:enumeration value="No"/>
        </xsd:restriction>
      </xsd:simpleType>
    </xsd:element>
    <xsd:element name="NRDocumentType" ma:index="11" nillable="true" ma:displayName="Document Type" ma:description="The type of the document based on the related business activity." ma:format="Dropdown" ma:internalName="NRDocumentType" ma:readOnly="false">
      <xsd:simpleType>
        <xsd:restriction base="dms:Choice">
          <xsd:enumeration value="None"/>
          <xsd:enumeration value="Communication"/>
          <xsd:enumeration value="Consents"/>
          <xsd:enumeration value="Contract"/>
          <xsd:enumeration value="Data Sheet"/>
          <xsd:enumeration value="Guideline"/>
          <xsd:enumeration value="Instructions"/>
          <xsd:enumeration value="Plan"/>
          <xsd:enumeration value="Policy"/>
          <xsd:enumeration value="Presentation"/>
          <xsd:enumeration value="Report"/>
          <xsd:enumeration value="Request"/>
          <xsd:enumeration value="Specification"/>
          <xsd:enumeration value="Standard"/>
          <xsd:enumeration value="Template"/>
          <xsd:enumeration value="Terms of Reference"/>
          <xsd:enumeration value="Transmittal"/>
          <xsd:enumeration value="Work order"/>
        </xsd:restriction>
      </xsd:simpleType>
    </xsd:element>
    <xsd:element name="mycContentScope" ma:index="16" nillable="true" ma:displayName="Content Scope" ma:default="Region" ma:format="Dropdown" ma:internalName="mycContentScope">
      <xsd:simpleType>
        <xsd:restriction base="dms:Choice">
          <xsd:enumeration value="National"/>
          <xsd:enumeration value="Region"/>
          <xsd:enumeration value="Route"/>
          <xsd:enumeration value="Business Area"/>
          <xsd:enumeration value="Function Group"/>
        </xsd:restriction>
      </xsd:simpleType>
    </xsd:element>
    <xsd:element name="p2d6c33523f3449fb1984d7b42444c9c" ma:index="21" nillable="true" ma:taxonomy="true" ma:internalName="p2d6c33523f3449fb1984d7b42444c9c" ma:taxonomyFieldName="mycRoute" ma:displayName="Route" ma:default="6;#Wales and Western|ca12c365-e8e7-4101-beea-e54f4ea53a2b" ma:fieldId="{92d6c335-23f3-449f-b198-4d7b42444c9c}" ma:taxonomyMulti="true" ma:sspId="8e89bcca-d77b-429e-a31c-3f7c234e7016" ma:termSetId="3bfec0de-9141-40d1-8d88-91a49a2ebb4f" ma:anchorId="00000000-0000-0000-0000-000000000000" ma:open="false" ma:isKeyword="false">
      <xsd:complexType>
        <xsd:sequence>
          <xsd:element ref="pc:Terms" minOccurs="0" maxOccurs="1"/>
        </xsd:sequence>
      </xsd:complexType>
    </xsd:element>
    <xsd:element name="cf47219a20fe435aba50ecfd04fe3b7e" ma:index="22" nillable="true" ma:taxonomy="true" ma:internalName="cf47219a20fe435aba50ecfd04fe3b7e" ma:taxonomyFieldName="mycBusinessArea" ma:displayName="Business Area" ma:default="" ma:fieldId="{cf47219a-20fe-435a-ba50-ecfd04fe3b7e}" ma:taxonomyMulti="true" ma:sspId="8e89bcca-d77b-429e-a31c-3f7c234e7016" ma:termSetId="ba22afab-b49f-416c-8b9b-925f22bf499c" ma:anchorId="00000000-0000-0000-0000-000000000000" ma:open="false" ma:isKeyword="false">
      <xsd:complexType>
        <xsd:sequence>
          <xsd:element ref="pc:Terms" minOccurs="0" maxOccurs="1"/>
        </xsd:sequence>
      </xsd:complexType>
    </xsd:element>
    <xsd:element name="f422167ae7264243974f8920078abe1d" ma:index="23" nillable="true" ma:taxonomy="true" ma:internalName="f422167ae7264243974f8920078abe1d" ma:taxonomyFieldName="mycFunctionGroup" ma:displayName="Function Group" ma:default="" ma:fieldId="{f422167a-e726-4243-974f-8920078abe1d}" ma:sspId="8e89bcca-d77b-429e-a31c-3f7c234e7016" ma:termSetId="ba22afab-b49f-416c-8b9b-925f22bf499c" ma:anchorId="00000000-0000-0000-0000-000000000000" ma:open="false" ma:isKeyword="false">
      <xsd:complexType>
        <xsd:sequence>
          <xsd:element ref="pc:Terms" minOccurs="0" maxOccurs="1"/>
        </xsd:sequence>
      </xsd:complexType>
    </xsd:element>
    <xsd:element name="TaxCatchAllLabel" ma:index="29" nillable="true" ma:displayName="Taxonomy Catch All Column1" ma:hidden="true" ma:list="{ac3a382e-d76f-46f2-b43d-a9151fbb4e83}" ma:internalName="TaxCatchAllLabel" ma:readOnly="true" ma:showField="CatchAllDataLabel" ma:web="39091f46-2725-45b0-8b0a-c0c5c50d0d41">
      <xsd:complexType>
        <xsd:complexContent>
          <xsd:extension base="dms:MultiChoiceLookup">
            <xsd:sequence>
              <xsd:element name="Value" type="dms:Lookup" maxOccurs="unbounded" minOccurs="0" nillable="true"/>
            </xsd:sequence>
          </xsd:extension>
        </xsd:complexContent>
      </xsd:complexType>
    </xsd:element>
    <xsd:element name="TaxCatchAll" ma:index="31" nillable="true" ma:displayName="Taxonomy Catch All Column" ma:hidden="true" ma:list="{ac3a382e-d76f-46f2-b43d-a9151fbb4e83}" ma:internalName="TaxCatchAll" ma:showField="CatchAllData" ma:web="39091f46-2725-45b0-8b0a-c0c5c50d0d41">
      <xsd:complexType>
        <xsd:complexContent>
          <xsd:extension base="dms:MultiChoiceLookup">
            <xsd:sequence>
              <xsd:element name="Value" type="dms:Lookup" maxOccurs="unbounded" minOccurs="0" nillable="true"/>
            </xsd:sequence>
          </xsd:extension>
        </xsd:complexContent>
      </xsd:complexType>
    </xsd:element>
    <xsd:element name="NRUseremail" ma:index="32" nillable="true" ma:displayName="User email" ma:default="Deliberately Blank" ma:description="Refers to content creator.  System generated." ma:hidden="true" ma:internalName="NRUseremail" ma:readOnly="false">
      <xsd:simpleType>
        <xsd:restriction base="dms:Text">
          <xsd:maxLength value="255"/>
        </xsd:restriction>
      </xsd:simpleType>
    </xsd:element>
    <xsd:element name="NRNRUserID" ma:index="36" nillable="true" ma:displayName="NR User ID" ma:default="Deliberately Blank" ma:description="Refers to content creator.  System generated." ma:hidden="true" ma:internalName="NRNRUserID" ma:readOnly="false">
      <xsd:simpleType>
        <xsd:restriction base="dms:Text"/>
      </xsd:simpleType>
    </xsd:element>
    <xsd:element name="NRBusiness" ma:index="37" nillable="true" ma:displayName="Business" ma:default="Deliberately Blank" ma:description="Refers to content creator.  System generated." ma:hidden="true" ma:internalName="NRBusiness" ma:readOnly="false">
      <xsd:simpleType>
        <xsd:restriction base="dms:Text"/>
      </xsd:simpleType>
    </xsd:element>
    <xsd:element name="NRNRRightsManagement" ma:index="38" nillable="true" ma:displayName="NR Rights Management" ma:default="Not Applicable" ma:description="Select URL if this content is to be published externally outside NR (References the Open Government Resource licence (OGL) for licencing re-use of information and data.)" ma:format="Dropdown" ma:hidden="true" ma:internalName="NRNRRightsManagement" ma:readOnly="false">
      <xsd:simpleType>
        <xsd:restriction base="dms:Choice">
          <xsd:enumeration value="Not Applicable"/>
          <xsd:enumeration value="http://www.nationalarchives.gov.uk/doc/open-government-licence/version/3/"/>
        </xsd:restriction>
      </xsd:simpleType>
    </xsd:element>
    <xsd:element name="NRCountry" ma:index="39" nillable="true" ma:displayName="Country" ma:default="Deliberately Blank" ma:description="Refers to content creator.  System generated." ma:hidden="true" ma:internalName="NRCountry" ma:readOnly="false">
      <xsd:simpleType>
        <xsd:restriction base="dms:Text"/>
      </xsd:simpleType>
    </xsd:element>
    <xsd:element name="h5eb5d5c6c9547b087c0ee025c246e3a" ma:index="40" nillable="true" ma:taxonomy="true" ma:internalName="h5eb5d5c6c9547b087c0ee025c246e3a" ma:taxonomyFieldName="NRBusinessActivity" ma:displayName="Business Activity" ma:readOnly="false" ma:fieldId="{15eb5d5c-6c95-47b0-87c0-ee025c246e3a}" ma:sspId="8e89bcca-d77b-429e-a31c-3f7c234e7016" ma:termSetId="05607595-cb69-4688-9df0-6d2c0431f936" ma:anchorId="00000000-0000-0000-0000-000000000000" ma:open="false" ma:isKeyword="false">
      <xsd:complexType>
        <xsd:sequence>
          <xsd:element ref="pc:Terms" minOccurs="0" maxOccurs="1"/>
        </xsd:sequence>
      </xsd:complexType>
    </xsd:element>
    <xsd:element name="o6edc15fa1884fecbe3cdfb21b8ca5fb" ma:index="41" nillable="true" ma:taxonomy="true" ma:internalName="o6edc15fa1884fecbe3cdfb21b8ca5fb" ma:taxonomyFieldName="NRNRResourceType" ma:displayName="NR Resource Type" ma:readOnly="false" ma:default="22;#Text|a71b464c-901d-4adc-89fe-e5cc9520888c" ma:fieldId="{86edc15f-a188-4fec-be3c-dfb21b8ca5fb}" ma:sspId="8e89bcca-d77b-429e-a31c-3f7c234e7016" ma:termSetId="f7d91d10-40c8-4f03-8852-0c36c2921004" ma:anchorId="00000000-0000-0000-0000-000000000000" ma:open="false" ma:isKeyword="false">
      <xsd:complexType>
        <xsd:sequence>
          <xsd:element ref="pc:Terms" minOccurs="0" maxOccurs="1"/>
        </xsd:sequence>
      </xsd:complexType>
    </xsd:element>
    <xsd:element name="p81f17b4469a4ddaa52a89ed62fe819f" ma:index="43" nillable="true" ma:taxonomy="true" ma:internalName="p81f17b4469a4ddaa52a89ed62fe819f" ma:taxonomyFieldName="NRBusinessFunction" ma:displayName="Business Function" ma:readOnly="false" ma:fieldId="{981f17b4-469a-4dda-a52a-89ed62fe819f}" ma:sspId="8e89bcca-d77b-429e-a31c-3f7c234e7016" ma:termSetId="cf769fe0-62af-4f82-a4a1-6b14ca839d6d" ma:anchorId="00000000-0000-0000-0000-000000000000" ma:open="false" ma:isKeyword="false">
      <xsd:complexType>
        <xsd:sequence>
          <xsd:element ref="pc:Terms" minOccurs="0" maxOccurs="1"/>
        </xsd:sequence>
      </xsd:complexType>
    </xsd:element>
    <xsd:element name="o5d8c4252a1e4ec19911930124ec8ceb" ma:index="44" nillable="true" ma:taxonomy="true" ma:internalName="o5d8c4252a1e4ec19911930124ec8ceb" ma:taxonomyFieldName="Government_x0020_Security_x0020_Classification" ma:displayName="Government Security Classification" ma:readOnly="false" ma:fieldId="{85d8c425-2a1e-4ec1-9911-930124ec8ceb}" ma:sspId="8e89bcca-d77b-429e-a31c-3f7c234e7016" ma:termSetId="dcccafc6-84a5-434a-8048-749ee8eeb982" ma:anchorId="00000000-0000-0000-0000-000000000000" ma:open="false" ma:isKeyword="false">
      <xsd:complexType>
        <xsd:sequence>
          <xsd:element ref="pc:Terms" minOccurs="0" maxOccurs="1"/>
        </xsd:sequence>
      </xsd:complexType>
    </xsd:element>
    <xsd:element name="h283379e795c4d2b9b990e6a479ae2e3" ma:index="47" nillable="true" ma:taxonomy="true" ma:internalName="h283379e795c4d2b9b990e6a479ae2e3" ma:taxonomyFieldName="NRDocumentCategory" ma:displayName="Document Category" ma:default="1;#Document|e4541d84-2b9b-49da-ab5c-011974223032" ma:fieldId="{1283379e-795c-4d2b-9b99-0e6a479ae2e3}" ma:sspId="8e89bcca-d77b-429e-a31c-3f7c234e7016" ma:termSetId="d863082f-d6ae-4cdd-8c2e-02879ccdab1a" ma:anchorId="00000000-0000-0000-0000-000000000000" ma:open="false" ma:isKeyword="false">
      <xsd:complexType>
        <xsd:sequence>
          <xsd:element ref="pc:Terms" minOccurs="0" maxOccurs="1"/>
        </xsd:sequence>
      </xsd:complexType>
    </xsd:element>
    <xsd:element name="d43c6e69a7ac4d268bd50180155d4dbd" ma:index="48" nillable="true" ma:taxonomy="true" ma:internalName="d43c6e69a7ac4d268bd50180155d4dbd" ma:taxonomyFieldName="mycRegion" ma:displayName="Region" ma:default="6;#Wales and Western|ca12c365-e8e7-4101-beea-e54f4ea53a2b" ma:fieldId="{d43c6e69-a7ac-4d26-8bd5-0180155d4dbd}" ma:sspId="8e89bcca-d77b-429e-a31c-3f7c234e7016" ma:termSetId="3bfec0de-9141-40d1-8d88-91a49a2ebb4f"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5" nillable="true" ma:displayName="Publisher" ma:description="The person, organization or service that published this resource" ma:hidden="true" ma:internalName="_Publisher" ma:readOnly="false">
      <xsd:simpleType>
        <xsd:restriction base="dms:Text"/>
      </xsd:simpleType>
    </xsd:element>
    <xsd:element name="_Relation" ma:index="26" nillable="true" ma:displayName="Relation" ma:description="References to related resources" ma:hidden="true" ma:internalName="_Relation" ma:readOnly="false">
      <xsd:simpleType>
        <xsd:restriction base="dms:Note"/>
      </xsd:simpleType>
    </xsd:element>
    <xsd:element name="_Source" ma:index="30" nillable="true" ma:displayName="Source" ma:description="References to resources from which this resource was derived" ma:hidden="true" ma:internalName="_Source" ma:readOnly="false">
      <xsd:simpleType>
        <xsd:restriction base="dms:Note"/>
      </xsd:simpleType>
    </xsd:element>
    <xsd:element name="_Coverage" ma:index="34" nillable="true" ma:displayName="Coverage" ma:description="The extent or scope" ma:hidden="true" ma:internalName="_Coverage"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33" ma:displayName="Content Type"/>
        <xsd:element ref="dc:title" minOccurs="0" maxOccurs="1" ma:index="14" ma:displayName="Title"/>
        <xsd:element ref="dc:subject" minOccurs="0" maxOccurs="1"/>
        <xsd:element ref="dc:description" minOccurs="0" maxOccurs="1"/>
        <xsd:element name="keywords" minOccurs="0" maxOccurs="1" type="xsd:string"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349D46D-A782-49F8-AF40-16111912923C}">
  <ds:schemaRefs>
    <ds:schemaRef ds:uri="af32717b-85d4-46b0-82d8-410bc311948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microsoft.com/sharepoint/v3/field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DC983A3-BC79-48E6-88A6-98DC5D1F1E45}">
  <ds:schemaRefs>
    <ds:schemaRef ds:uri="Microsoft.SharePoint.Taxonomy.ContentTypeSync"/>
  </ds:schemaRefs>
</ds:datastoreItem>
</file>

<file path=customXml/itemProps3.xml><?xml version="1.0" encoding="utf-8"?>
<ds:datastoreItem xmlns:ds="http://schemas.openxmlformats.org/officeDocument/2006/customXml" ds:itemID="{D7B4D108-32D8-494C-9F4F-DA29D875F2DE}">
  <ds:schemaRefs>
    <ds:schemaRef ds:uri="af32717b-85d4-46b0-82d8-410bc311948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microsoft.com/sharepoint/v3/field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DF586C60-0664-4929-B499-4BEF1F74E3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NET W+W L N</Template>
  <TotalTime>0</TotalTime>
  <Words>1224</Words>
  <Application>Microsoft Office PowerPoint</Application>
  <PresentationFormat>Widescreen</PresentationFormat>
  <Paragraphs>498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Network Rail</vt:lpstr>
      <vt:lpstr>NET W+W L N</vt:lpstr>
      <vt:lpstr>Industry Briefing for Sunday 2 TT May 2023</vt:lpstr>
      <vt:lpstr>Agenda</vt:lpstr>
      <vt:lpstr>Service specification</vt:lpstr>
      <vt:lpstr>Key Inputs and Assumptions</vt:lpstr>
      <vt:lpstr>Methodology</vt:lpstr>
      <vt:lpstr>Potential split – A. Current</vt:lpstr>
      <vt:lpstr>Potential split – B. Reduce HEX to 2tph</vt:lpstr>
      <vt:lpstr>Potential split – C. HEX does not operate</vt:lpstr>
      <vt:lpstr>Priorities for Concept Train Plan Development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Lovie</dc:creator>
  <cp:keywords/>
  <cp:lastModifiedBy>Alan Muggleton</cp:lastModifiedBy>
  <cp:revision>2</cp:revision>
  <dcterms:created xsi:type="dcterms:W3CDTF">2020-11-09T15:07:43Z</dcterms:created>
  <dcterms:modified xsi:type="dcterms:W3CDTF">2023-05-10T14:28:27Z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0x010100C80DC1AFC6B415499BCAD480965C21F700885CA1ACECD06D45BE3466744D602992</vt:lpwstr>
  </property>
  <property fmtid="{D5CDD505-2E9C-101B-9397-08002B2CF9AE}" pid="3" name="NRDocumentCategory">
    <vt:lpwstr>1;#Document|e4541d84-2b9b-49da-ab5c-011974223032</vt:lpwstr>
  </property>
  <property fmtid="{D5CDD505-2E9C-101B-9397-08002B2CF9AE}" pid="4" name="NRGovernmentSecurityClassification">
    <vt:lpwstr/>
  </property>
  <property fmtid="{D5CDD505-2E9C-101B-9397-08002B2CF9AE}" pid="5" name="e0e5d03b5bbb46e991ebf33e2c7dde47">
    <vt:lpwstr/>
  </property>
  <property fmtid="{D5CDD505-2E9C-101B-9397-08002B2CF9AE}" pid="6" name="RelatedTags">
    <vt:lpwstr/>
  </property>
  <property fmtid="{D5CDD505-2E9C-101B-9397-08002B2CF9AE}" pid="7" name="Order">
    <vt:r8>29700</vt:r8>
  </property>
  <property fmtid="{D5CDD505-2E9C-101B-9397-08002B2CF9AE}" pid="8" name="mycRegion">
    <vt:lpwstr/>
  </property>
  <property fmtid="{D5CDD505-2E9C-101B-9397-08002B2CF9AE}" pid="9" name="mycRoute">
    <vt:lpwstr/>
  </property>
  <property fmtid="{D5CDD505-2E9C-101B-9397-08002B2CF9AE}" pid="10" name="NRBusinessFunction">
    <vt:lpwstr/>
  </property>
  <property fmtid="{D5CDD505-2E9C-101B-9397-08002B2CF9AE}" pid="11" name="NRNRResourceType">
    <vt:lpwstr/>
  </property>
  <property fmtid="{D5CDD505-2E9C-101B-9397-08002B2CF9AE}" pid="12" name="_ExtendedDescription">
    <vt:lpwstr/>
  </property>
  <property fmtid="{D5CDD505-2E9C-101B-9397-08002B2CF9AE}" pid="13" name="mycBusinessArea">
    <vt:lpwstr/>
  </property>
  <property fmtid="{D5CDD505-2E9C-101B-9397-08002B2CF9AE}" pid="14" name="Government_x0020_Security_x0020_Classification">
    <vt:lpwstr/>
  </property>
  <property fmtid="{D5CDD505-2E9C-101B-9397-08002B2CF9AE}" pid="15" name="NRBusinessActivity">
    <vt:lpwstr/>
  </property>
  <property fmtid="{D5CDD505-2E9C-101B-9397-08002B2CF9AE}" pid="16" name="mycFunctionGroup">
    <vt:lpwstr/>
  </property>
  <property fmtid="{D5CDD505-2E9C-101B-9397-08002B2CF9AE}" pid="17" name="m6fa26aab6fa4358b9f2b903a8c34289">
    <vt:lpwstr/>
  </property>
  <property fmtid="{D5CDD505-2E9C-101B-9397-08002B2CF9AE}" pid="18" name="Government Security Classification">
    <vt:lpwstr/>
  </property>
  <property fmtid="{D5CDD505-2E9C-101B-9397-08002B2CF9AE}" pid="19" name="MSIP_Label_8577031b-11bc-4db9-b655-7d79027ad570_Enabled">
    <vt:lpwstr>true</vt:lpwstr>
  </property>
  <property fmtid="{D5CDD505-2E9C-101B-9397-08002B2CF9AE}" pid="20" name="MSIP_Label_8577031b-11bc-4db9-b655-7d79027ad570_SetDate">
    <vt:lpwstr>2022-07-06T09:30:42Z</vt:lpwstr>
  </property>
  <property fmtid="{D5CDD505-2E9C-101B-9397-08002B2CF9AE}" pid="21" name="MSIP_Label_8577031b-11bc-4db9-b655-7d79027ad570_Method">
    <vt:lpwstr>Standard</vt:lpwstr>
  </property>
  <property fmtid="{D5CDD505-2E9C-101B-9397-08002B2CF9AE}" pid="22" name="MSIP_Label_8577031b-11bc-4db9-b655-7d79027ad570_Name">
    <vt:lpwstr>8577031b-11bc-4db9-b655-7d79027ad570</vt:lpwstr>
  </property>
  <property fmtid="{D5CDD505-2E9C-101B-9397-08002B2CF9AE}" pid="23" name="MSIP_Label_8577031b-11bc-4db9-b655-7d79027ad570_SiteId">
    <vt:lpwstr>c22cc3e1-5d7f-4f4d-be03-d5a158cc9409</vt:lpwstr>
  </property>
  <property fmtid="{D5CDD505-2E9C-101B-9397-08002B2CF9AE}" pid="24" name="MSIP_Label_8577031b-11bc-4db9-b655-7d79027ad570_ActionId">
    <vt:lpwstr>3b1a2a82-1cec-4228-b524-da790ca262ea</vt:lpwstr>
  </property>
  <property fmtid="{D5CDD505-2E9C-101B-9397-08002B2CF9AE}" pid="25" name="MSIP_Label_8577031b-11bc-4db9-b655-7d79027ad570_ContentBits">
    <vt:lpwstr>1</vt:lpwstr>
  </property>
</Properties>
</file>