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5"/>
  </p:notesMasterIdLst>
  <p:handoutMasterIdLst>
    <p:handoutMasterId r:id="rId6"/>
  </p:handoutMasterIdLst>
  <p:sldIdLst>
    <p:sldId id="275" r:id="rId2"/>
    <p:sldId id="276" r:id="rId3"/>
    <p:sldId id="277" r:id="rId4"/>
  </p:sldIdLst>
  <p:sldSz cx="12192000" cy="6858000"/>
  <p:notesSz cx="6742113"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o Text Boxes" id="{C5BB9270-E2E1-474E-8C4E-470F069B7877}">
          <p14:sldIdLst>
            <p14:sldId id="275"/>
            <p14:sldId id="276"/>
            <p14:sldId id="27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951B81"/>
    <a:srgbClr val="482683"/>
    <a:srgbClr val="007981"/>
    <a:srgbClr val="51ACB8"/>
    <a:srgbClr val="004D6F"/>
    <a:srgbClr val="70B397"/>
    <a:srgbClr val="8B60A0"/>
    <a:srgbClr val="8DC055"/>
    <a:srgbClr val="0051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17" autoAdjust="0"/>
    <p:restoredTop sz="94660"/>
  </p:normalViewPr>
  <p:slideViewPr>
    <p:cSldViewPr snapToGrid="0">
      <p:cViewPr varScale="1">
        <p:scale>
          <a:sx n="67" d="100"/>
          <a:sy n="67" d="100"/>
        </p:scale>
        <p:origin x="536" y="80"/>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1582"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18971" y="0"/>
            <a:ext cx="2921582" cy="495348"/>
          </a:xfrm>
          <a:prstGeom prst="rect">
            <a:avLst/>
          </a:prstGeom>
        </p:spPr>
        <p:txBody>
          <a:bodyPr vert="horz" lIns="91440" tIns="45720" rIns="91440" bIns="45720" rtlCol="0"/>
          <a:lstStyle>
            <a:lvl1pPr algn="r">
              <a:defRPr sz="1200"/>
            </a:lvl1pPr>
          </a:lstStyle>
          <a:p>
            <a:fld id="{A0747234-F741-423B-B336-1B8A9B2BAFB1}" type="datetimeFigureOut">
              <a:rPr lang="en-GB" smtClean="0"/>
              <a:t>08/10/2019</a:t>
            </a:fld>
            <a:endParaRPr lang="en-GB"/>
          </a:p>
        </p:txBody>
      </p:sp>
      <p:sp>
        <p:nvSpPr>
          <p:cNvPr id="4" name="Footer Placeholder 3"/>
          <p:cNvSpPr>
            <a:spLocks noGrp="1"/>
          </p:cNvSpPr>
          <p:nvPr>
            <p:ph type="ftr" sz="quarter" idx="2"/>
          </p:nvPr>
        </p:nvSpPr>
        <p:spPr>
          <a:xfrm>
            <a:off x="0" y="9377317"/>
            <a:ext cx="2921582"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18971" y="9377317"/>
            <a:ext cx="2921582" cy="495347"/>
          </a:xfrm>
          <a:prstGeom prst="rect">
            <a:avLst/>
          </a:prstGeom>
        </p:spPr>
        <p:txBody>
          <a:bodyPr vert="horz" lIns="91440" tIns="45720" rIns="91440" bIns="45720" rtlCol="0" anchor="b"/>
          <a:lstStyle>
            <a:lvl1pPr algn="r">
              <a:defRPr sz="1200"/>
            </a:lvl1pPr>
          </a:lstStyle>
          <a:p>
            <a:fld id="{D903AEB3-B81B-4ED9-B214-8605DB9A6A2D}" type="slidenum">
              <a:rPr lang="en-GB" smtClean="0"/>
              <a:t>‹#›</a:t>
            </a:fld>
            <a:endParaRPr lang="en-GB"/>
          </a:p>
        </p:txBody>
      </p:sp>
    </p:spTree>
    <p:extLst>
      <p:ext uri="{BB962C8B-B14F-4D97-AF65-F5344CB8AC3E}">
        <p14:creationId xmlns:p14="http://schemas.microsoft.com/office/powerpoint/2010/main" val="3597883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1582"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8971" y="0"/>
            <a:ext cx="2921582" cy="495348"/>
          </a:xfrm>
          <a:prstGeom prst="rect">
            <a:avLst/>
          </a:prstGeom>
        </p:spPr>
        <p:txBody>
          <a:bodyPr vert="horz" lIns="91440" tIns="45720" rIns="91440" bIns="45720" rtlCol="0"/>
          <a:lstStyle>
            <a:lvl1pPr algn="r">
              <a:defRPr sz="1200"/>
            </a:lvl1pPr>
          </a:lstStyle>
          <a:p>
            <a:fld id="{2B15424F-E449-4824-921F-55F0BB15E53D}" type="datetimeFigureOut">
              <a:rPr lang="en-GB" smtClean="0"/>
              <a:t>08/10/2019</a:t>
            </a:fld>
            <a:endParaRPr lang="en-GB"/>
          </a:p>
        </p:txBody>
      </p:sp>
      <p:sp>
        <p:nvSpPr>
          <p:cNvPr id="4" name="Slide Image Placeholder 3"/>
          <p:cNvSpPr>
            <a:spLocks noGrp="1" noRot="1" noChangeAspect="1"/>
          </p:cNvSpPr>
          <p:nvPr>
            <p:ph type="sldImg" idx="2"/>
          </p:nvPr>
        </p:nvSpPr>
        <p:spPr>
          <a:xfrm>
            <a:off x="409575" y="1233488"/>
            <a:ext cx="5922963"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4212" y="4751219"/>
            <a:ext cx="539369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21582"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8971" y="9377317"/>
            <a:ext cx="2921582" cy="495347"/>
          </a:xfrm>
          <a:prstGeom prst="rect">
            <a:avLst/>
          </a:prstGeom>
        </p:spPr>
        <p:txBody>
          <a:bodyPr vert="horz" lIns="91440" tIns="45720" rIns="91440" bIns="45720" rtlCol="0" anchor="b"/>
          <a:lstStyle>
            <a:lvl1pPr algn="r">
              <a:defRPr sz="1200"/>
            </a:lvl1pPr>
          </a:lstStyle>
          <a:p>
            <a:fld id="{E6605F73-A141-4BC2-903A-E12D05ECF9E0}" type="slidenum">
              <a:rPr lang="en-GB" smtClean="0"/>
              <a:t>‹#›</a:t>
            </a:fld>
            <a:endParaRPr lang="en-GB"/>
          </a:p>
        </p:txBody>
      </p:sp>
    </p:spTree>
    <p:extLst>
      <p:ext uri="{BB962C8B-B14F-4D97-AF65-F5344CB8AC3E}">
        <p14:creationId xmlns:p14="http://schemas.microsoft.com/office/powerpoint/2010/main" val="3752073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ail Centre - With Tit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sp>
        <p:nvSpPr>
          <p:cNvPr id="8"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grpSp>
        <p:nvGrpSpPr>
          <p:cNvPr id="2" name="Group 1"/>
          <p:cNvGrpSpPr>
            <a:grpSpLocks noChangeAspect="1"/>
          </p:cNvGrpSpPr>
          <p:nvPr userDrawn="1"/>
        </p:nvGrpSpPr>
        <p:grpSpPr>
          <a:xfrm>
            <a:off x="0" y="3085472"/>
            <a:ext cx="12188080" cy="1273356"/>
            <a:chOff x="1" y="2707477"/>
            <a:chExt cx="11904616" cy="1243741"/>
          </a:xfrm>
        </p:grpSpPr>
        <p:pic>
          <p:nvPicPr>
            <p:cNvPr id="35" name="Picture 3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1146282" y="1561197"/>
              <a:ext cx="1243739" cy="3536302"/>
            </a:xfrm>
            <a:prstGeom prst="rect">
              <a:avLst/>
            </a:prstGeom>
          </p:spPr>
        </p:pic>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t="63360"/>
            <a:stretch/>
          </p:blipFill>
          <p:spPr>
            <a:xfrm rot="5400000">
              <a:off x="10634893" y="2681494"/>
              <a:ext cx="1243739" cy="1295709"/>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4682585" y="1561196"/>
              <a:ext cx="1243739" cy="3536302"/>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8218887" y="1561196"/>
              <a:ext cx="1243739" cy="3536302"/>
            </a:xfrm>
            <a:prstGeom prst="rect">
              <a:avLst/>
            </a:prstGeom>
          </p:spPr>
        </p:pic>
      </p:grpSp>
      <p:sp>
        <p:nvSpPr>
          <p:cNvPr id="10" name="Text Placeholder 19">
            <a:extLst>
              <a:ext uri="{FF2B5EF4-FFF2-40B4-BE49-F238E27FC236}">
                <a16:creationId xmlns:a16="http://schemas.microsoft.com/office/drawing/2014/main" id="{73914A46-E48C-4791-BB70-79C401EB7A80}"/>
              </a:ext>
            </a:extLst>
          </p:cNvPr>
          <p:cNvSpPr>
            <a:spLocks noGrp="1"/>
          </p:cNvSpPr>
          <p:nvPr>
            <p:ph type="body" sz="quarter" idx="10" hasCustomPrompt="1"/>
          </p:nvPr>
        </p:nvSpPr>
        <p:spPr>
          <a:xfrm>
            <a:off x="3614171" y="1501151"/>
            <a:ext cx="4963658" cy="4320073"/>
          </a:xfrm>
          <a:prstGeom prst="rect">
            <a:avLst/>
          </a:prstGeom>
          <a:solidFill>
            <a:schemeClr val="bg1"/>
          </a:solidFill>
        </p:spPr>
        <p:txBody>
          <a:bodyPr anchor="ctr">
            <a:normAutofit/>
          </a:bodyPr>
          <a:lstStyle>
            <a:lvl1pPr marL="0" indent="0" algn="ctr">
              <a:buNone/>
              <a:defRPr sz="6600" baseline="0">
                <a:solidFill>
                  <a:srgbClr val="005172"/>
                </a:solidFill>
                <a:latin typeface="Arial" panose="020B0604020202020204" pitchFamily="34" charset="0"/>
                <a:cs typeface="Arial" panose="020B0604020202020204" pitchFamily="34" charset="0"/>
              </a:defRPr>
            </a:lvl1pPr>
          </a:lstStyle>
          <a:p>
            <a:pPr lvl="0"/>
            <a:r>
              <a:rPr lang="en-GB" dirty="0"/>
              <a:t>This is an example of a headline.</a:t>
            </a:r>
          </a:p>
        </p:txBody>
      </p:sp>
    </p:spTree>
    <p:extLst>
      <p:ext uri="{BB962C8B-B14F-4D97-AF65-F5344CB8AC3E}">
        <p14:creationId xmlns:p14="http://schemas.microsoft.com/office/powerpoint/2010/main" val="2456694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ail Lef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1" name="Group 20"/>
          <p:cNvGrpSpPr/>
          <p:nvPr userDrawn="1"/>
        </p:nvGrpSpPr>
        <p:grpSpPr>
          <a:xfrm>
            <a:off x="346345" y="0"/>
            <a:ext cx="413030" cy="6862274"/>
            <a:chOff x="346345" y="0"/>
            <a:chExt cx="413030" cy="6862274"/>
          </a:xfrm>
        </p:grpSpPr>
        <p:pic>
          <p:nvPicPr>
            <p:cNvPr id="22" name="Picture 21"/>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10800000">
              <a:off x="346345" y="0"/>
              <a:ext cx="413030" cy="3527576"/>
            </a:xfrm>
            <a:prstGeom prst="rect">
              <a:avLst/>
            </a:prstGeom>
          </p:spPr>
        </p:pic>
        <p:pic>
          <p:nvPicPr>
            <p:cNvPr id="23" name="Picture 22"/>
            <p:cNvPicPr>
              <a:picLocks noChangeAspect="1"/>
            </p:cNvPicPr>
            <p:nvPr userDrawn="1"/>
          </p:nvPicPr>
          <p:blipFill rotWithShape="1">
            <a:blip r:embed="rId3">
              <a:extLst>
                <a:ext uri="{28A0092B-C50C-407E-A947-70E740481C1C}">
                  <a14:useLocalDpi xmlns:a14="http://schemas.microsoft.com/office/drawing/2010/main" val="0"/>
                </a:ext>
              </a:extLst>
            </a:blip>
            <a:srcRect l="-5546" t="23429" r="-2857" b="3236"/>
            <a:stretch/>
          </p:blipFill>
          <p:spPr>
            <a:xfrm rot="10800000">
              <a:off x="346345" y="3493393"/>
              <a:ext cx="413030" cy="3368881"/>
            </a:xfrm>
            <a:prstGeom prst="rect">
              <a:avLst/>
            </a:prstGeom>
          </p:spPr>
        </p:pic>
      </p:grpSp>
      <p:sp>
        <p:nvSpPr>
          <p:cNvPr id="17"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393994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ail Righ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1" name="Group 20"/>
          <p:cNvGrpSpPr/>
          <p:nvPr userDrawn="1"/>
        </p:nvGrpSpPr>
        <p:grpSpPr>
          <a:xfrm>
            <a:off x="11431437" y="928688"/>
            <a:ext cx="413030" cy="5181555"/>
            <a:chOff x="11431437" y="928688"/>
            <a:chExt cx="413030" cy="5181555"/>
          </a:xfrm>
        </p:grpSpPr>
        <p:pic>
          <p:nvPicPr>
            <p:cNvPr id="22" name="Picture 21"/>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23453"/>
            <a:stretch/>
          </p:blipFill>
          <p:spPr>
            <a:xfrm rot="10800000">
              <a:off x="11431437" y="928688"/>
              <a:ext cx="413030" cy="2598888"/>
            </a:xfrm>
            <a:prstGeom prst="rect">
              <a:avLst/>
            </a:prstGeom>
          </p:spPr>
        </p:pic>
        <p:pic>
          <p:nvPicPr>
            <p:cNvPr id="23" name="Picture 22"/>
            <p:cNvPicPr>
              <a:picLocks noChangeAspect="1"/>
            </p:cNvPicPr>
            <p:nvPr userDrawn="1"/>
          </p:nvPicPr>
          <p:blipFill rotWithShape="1">
            <a:blip r:embed="rId3">
              <a:extLst>
                <a:ext uri="{28A0092B-C50C-407E-A947-70E740481C1C}">
                  <a14:useLocalDpi xmlns:a14="http://schemas.microsoft.com/office/drawing/2010/main" val="0"/>
                </a:ext>
              </a:extLst>
            </a:blip>
            <a:srcRect l="-5546" t="39800" r="-2857" b="3236"/>
            <a:stretch/>
          </p:blipFill>
          <p:spPr>
            <a:xfrm rot="10800000">
              <a:off x="11431437" y="3493392"/>
              <a:ext cx="413030" cy="2616851"/>
            </a:xfrm>
            <a:prstGeom prst="rect">
              <a:avLst/>
            </a:prstGeom>
          </p:spPr>
        </p:pic>
      </p:grpSp>
      <p:sp>
        <p:nvSpPr>
          <p:cNvPr id="31"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4084106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ail Centre">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5" name="Group 24"/>
          <p:cNvGrpSpPr/>
          <p:nvPr userDrawn="1"/>
        </p:nvGrpSpPr>
        <p:grpSpPr>
          <a:xfrm>
            <a:off x="5882866" y="0"/>
            <a:ext cx="413030" cy="6862274"/>
            <a:chOff x="346345" y="0"/>
            <a:chExt cx="413030" cy="6862274"/>
          </a:xfrm>
        </p:grpSpPr>
        <p:pic>
          <p:nvPicPr>
            <p:cNvPr id="26" name="Picture 25"/>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10800000">
              <a:off x="346345" y="0"/>
              <a:ext cx="413030" cy="3527576"/>
            </a:xfrm>
            <a:prstGeom prst="rect">
              <a:avLst/>
            </a:prstGeom>
          </p:spPr>
        </p:pic>
        <p:pic>
          <p:nvPicPr>
            <p:cNvPr id="27" name="Picture 26"/>
            <p:cNvPicPr>
              <a:picLocks noChangeAspect="1"/>
            </p:cNvPicPr>
            <p:nvPr userDrawn="1"/>
          </p:nvPicPr>
          <p:blipFill rotWithShape="1">
            <a:blip r:embed="rId3">
              <a:extLst>
                <a:ext uri="{28A0092B-C50C-407E-A947-70E740481C1C}">
                  <a14:useLocalDpi xmlns:a14="http://schemas.microsoft.com/office/drawing/2010/main" val="0"/>
                </a:ext>
              </a:extLst>
            </a:blip>
            <a:srcRect l="-5546" t="23429" r="-2857" b="3236"/>
            <a:stretch/>
          </p:blipFill>
          <p:spPr>
            <a:xfrm rot="10800000">
              <a:off x="346345" y="3493393"/>
              <a:ext cx="413030" cy="3368881"/>
            </a:xfrm>
            <a:prstGeom prst="rect">
              <a:avLst/>
            </a:prstGeom>
          </p:spPr>
        </p:pic>
      </p:grpSp>
      <p:sp>
        <p:nvSpPr>
          <p:cNvPr id="23"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3136088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ail Below">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 name="Group 1"/>
          <p:cNvGrpSpPr/>
          <p:nvPr userDrawn="1"/>
        </p:nvGrpSpPr>
        <p:grpSpPr>
          <a:xfrm>
            <a:off x="9408" y="5731445"/>
            <a:ext cx="12182592" cy="415480"/>
            <a:chOff x="9408" y="5628893"/>
            <a:chExt cx="12182592" cy="415480"/>
          </a:xfrm>
        </p:grpSpPr>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1566681" y="4071620"/>
              <a:ext cx="413030" cy="3527576"/>
            </a:xfrm>
            <a:prstGeom prst="rect">
              <a:avLst/>
            </a:prstGeom>
          </p:spPr>
        </p:pic>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5060073" y="4071620"/>
              <a:ext cx="413030" cy="3527576"/>
            </a:xfrm>
            <a:prstGeom prst="rect">
              <a:avLst/>
            </a:prstGeom>
          </p:spPr>
        </p:pic>
        <p:pic>
          <p:nvPicPr>
            <p:cNvPr id="16" name="Picture 15"/>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8549745" y="4074070"/>
              <a:ext cx="413030" cy="3527576"/>
            </a:xfrm>
            <a:prstGeom prst="rect">
              <a:avLst/>
            </a:prstGeom>
          </p:spPr>
        </p:pic>
        <p:pic>
          <p:nvPicPr>
            <p:cNvPr id="17" name="Picture 16"/>
            <p:cNvPicPr>
              <a:picLocks noChangeAspect="1"/>
            </p:cNvPicPr>
            <p:nvPr userDrawn="1"/>
          </p:nvPicPr>
          <p:blipFill rotWithShape="1">
            <a:blip r:embed="rId3">
              <a:extLst>
                <a:ext uri="{28A0092B-C50C-407E-A947-70E740481C1C}">
                  <a14:useLocalDpi xmlns:a14="http://schemas.microsoft.com/office/drawing/2010/main" val="0"/>
                </a:ext>
              </a:extLst>
            </a:blip>
            <a:srcRect l="-5547" t="59610" r="-3336" b="3236"/>
            <a:stretch/>
          </p:blipFill>
          <p:spPr>
            <a:xfrm rot="5400000">
              <a:off x="11131178" y="4982927"/>
              <a:ext cx="414856" cy="1706788"/>
            </a:xfrm>
            <a:prstGeom prst="rect">
              <a:avLst/>
            </a:prstGeom>
          </p:spPr>
        </p:pic>
      </p:grpSp>
      <p:sp>
        <p:nvSpPr>
          <p:cNvPr id="15"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662690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ail Below 2">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 name="Group 1"/>
          <p:cNvGrpSpPr/>
          <p:nvPr userDrawn="1"/>
        </p:nvGrpSpPr>
        <p:grpSpPr>
          <a:xfrm>
            <a:off x="9408" y="4279047"/>
            <a:ext cx="12182592" cy="415480"/>
            <a:chOff x="9408" y="5628893"/>
            <a:chExt cx="12182592" cy="415480"/>
          </a:xfrm>
        </p:grpSpPr>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1566681" y="4071620"/>
              <a:ext cx="413030" cy="3527576"/>
            </a:xfrm>
            <a:prstGeom prst="rect">
              <a:avLst/>
            </a:prstGeom>
          </p:spPr>
        </p:pic>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5060073" y="4071620"/>
              <a:ext cx="413030" cy="3527576"/>
            </a:xfrm>
            <a:prstGeom prst="rect">
              <a:avLst/>
            </a:prstGeom>
          </p:spPr>
        </p:pic>
        <p:pic>
          <p:nvPicPr>
            <p:cNvPr id="16" name="Picture 15"/>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5400000">
              <a:off x="8549745" y="4074070"/>
              <a:ext cx="413030" cy="3527576"/>
            </a:xfrm>
            <a:prstGeom prst="rect">
              <a:avLst/>
            </a:prstGeom>
          </p:spPr>
        </p:pic>
        <p:pic>
          <p:nvPicPr>
            <p:cNvPr id="17" name="Picture 16"/>
            <p:cNvPicPr>
              <a:picLocks noChangeAspect="1"/>
            </p:cNvPicPr>
            <p:nvPr userDrawn="1"/>
          </p:nvPicPr>
          <p:blipFill rotWithShape="1">
            <a:blip r:embed="rId3">
              <a:extLst>
                <a:ext uri="{28A0092B-C50C-407E-A947-70E740481C1C}">
                  <a14:useLocalDpi xmlns:a14="http://schemas.microsoft.com/office/drawing/2010/main" val="0"/>
                </a:ext>
              </a:extLst>
            </a:blip>
            <a:srcRect l="-5547" t="59610" r="-3336" b="3236"/>
            <a:stretch/>
          </p:blipFill>
          <p:spPr>
            <a:xfrm rot="5400000">
              <a:off x="11131178" y="4982927"/>
              <a:ext cx="414856" cy="1706788"/>
            </a:xfrm>
            <a:prstGeom prst="rect">
              <a:avLst/>
            </a:prstGeom>
          </p:spPr>
        </p:pic>
      </p:grpSp>
      <p:sp>
        <p:nvSpPr>
          <p:cNvPr id="12"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1709646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4028B7B-11F0-4B21-9921-6AC4570BEF2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sp>
        <p:nvSpPr>
          <p:cNvPr id="9" name="Slide Number Placeholder 9">
            <a:extLst>
              <a:ext uri="{FF2B5EF4-FFF2-40B4-BE49-F238E27FC236}">
                <a16:creationId xmlns:a16="http://schemas.microsoft.com/office/drawing/2014/main" id="{87B6480D-97D3-4468-A736-594677F85D89}"/>
              </a:ext>
            </a:extLst>
          </p:cNvPr>
          <p:cNvSpPr>
            <a:spLocks noGrp="1"/>
          </p:cNvSpPr>
          <p:nvPr>
            <p:ph type="sldNum" sz="quarter" idx="4"/>
          </p:nvPr>
        </p:nvSpPr>
        <p:spPr>
          <a:xfrm>
            <a:off x="11092443" y="6532802"/>
            <a:ext cx="850268" cy="184192"/>
          </a:xfrm>
          <a:prstGeom prst="rect">
            <a:avLst/>
          </a:prstGeom>
        </p:spPr>
        <p:txBody>
          <a:bodyPr anchor="ctr" anchorCtr="0"/>
          <a:lstStyle>
            <a:lvl1pPr algn="r">
              <a:defRPr sz="1200">
                <a:solidFill>
                  <a:srgbClr val="898989"/>
                </a:solidFill>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
        <p:nvSpPr>
          <p:cNvPr id="6" name="Rectangle 5">
            <a:extLst>
              <a:ext uri="{FF2B5EF4-FFF2-40B4-BE49-F238E27FC236}">
                <a16:creationId xmlns:a16="http://schemas.microsoft.com/office/drawing/2014/main" id="{7F20E629-38C3-49E6-8411-165FE28F0FB3}"/>
              </a:ext>
            </a:extLst>
          </p:cNvPr>
          <p:cNvSpPr/>
          <p:nvPr/>
        </p:nvSpPr>
        <p:spPr>
          <a:xfrm>
            <a:off x="1960" y="-2006571"/>
            <a:ext cx="12188080" cy="1895095"/>
          </a:xfrm>
          <a:prstGeom prst="rect">
            <a:avLst/>
          </a:prstGeom>
          <a:solidFill>
            <a:srgbClr val="005172"/>
          </a:solidFill>
          <a:ln w="12700" cap="flat" cmpd="sng" algn="ctr">
            <a:noFill/>
            <a:prstDash val="solid"/>
            <a:miter lim="800000"/>
          </a:ln>
          <a:effectLst/>
        </p:spPr>
        <p:txBody>
          <a:bodyPr lIns="10800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200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Arial" panose="020B0604020202020204"/>
                <a:ea typeface="+mn-ea"/>
                <a:cs typeface="+mn-cs"/>
              </a:rPr>
              <a:t>USER NOTE:</a:t>
            </a:r>
            <a:r>
              <a:rPr kumimoji="0" lang="en-US" sz="1800" b="0" i="0" u="none" strike="noStrike" kern="0" cap="none" spc="0" normalizeH="0" baseline="0" noProof="0" dirty="0">
                <a:ln>
                  <a:noFill/>
                </a:ln>
                <a:solidFill>
                  <a:prstClr val="white"/>
                </a:solidFill>
                <a:effectLst/>
                <a:uLnTx/>
                <a:uFillTx/>
                <a:latin typeface="Arial" panose="020B0604020202020204"/>
                <a:ea typeface="+mn-ea"/>
                <a:cs typeface="+mn-cs"/>
              </a:rPr>
              <a:t> </a:t>
            </a:r>
            <a:r>
              <a:rPr kumimoji="0" lang="en-GB" sz="1800" b="0" i="0" u="none" strike="noStrike" kern="0" cap="none" spc="0" normalizeH="0" baseline="0" noProof="0" dirty="0">
                <a:ln>
                  <a:noFill/>
                </a:ln>
                <a:solidFill>
                  <a:prstClr val="white"/>
                </a:solidFill>
                <a:effectLst/>
                <a:uLnTx/>
                <a:uFillTx/>
                <a:latin typeface="+mn-lt"/>
                <a:ea typeface="+mn-ea"/>
                <a:cs typeface="+mn-cs"/>
              </a:rPr>
              <a:t>If you want to copy content in from another deck you will need to change the background layout.  </a:t>
            </a:r>
          </a:p>
          <a:p>
            <a:pPr marL="7200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mn-lt"/>
              <a:ea typeface="+mn-ea"/>
              <a:cs typeface="+mn-cs"/>
            </a:endParaRPr>
          </a:p>
          <a:p>
            <a:pPr marL="7200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mn-lt"/>
                <a:ea typeface="+mn-ea"/>
                <a:cs typeface="+mn-cs"/>
              </a:rPr>
              <a:t>To do this:</a:t>
            </a:r>
          </a:p>
          <a:p>
            <a:pPr marL="7200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mn-lt"/>
                <a:ea typeface="+mn-ea"/>
                <a:cs typeface="+mn-cs"/>
              </a:rPr>
              <a:t>• cut and paste your content into the slide deck</a:t>
            </a:r>
          </a:p>
          <a:p>
            <a:pPr marL="7200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mn-lt"/>
                <a:ea typeface="+mn-ea"/>
                <a:cs typeface="+mn-cs"/>
              </a:rPr>
              <a:t>• right-click and hover over the ‘layout’ option on the drop-down menu</a:t>
            </a:r>
          </a:p>
          <a:p>
            <a:pPr marL="7200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mn-lt"/>
                <a:ea typeface="+mn-ea"/>
                <a:cs typeface="+mn-cs"/>
              </a:rPr>
              <a:t>• select one of the track-based backgrounds available</a:t>
            </a:r>
            <a:endParaRPr kumimoji="0" lang="en-GB" sz="1800" b="0" i="0" u="none" strike="noStrike" kern="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130197669"/>
      </p:ext>
    </p:extLst>
  </p:cSld>
  <p:clrMap bg1="lt1" tx1="dk1" bg2="lt2" tx2="dk2" accent1="accent1" accent2="accent2" accent3="accent3" accent4="accent4" accent5="accent5" accent6="accent6" hlink="hlink" folHlink="folHlink"/>
  <p:sldLayoutIdLst>
    <p:sldLayoutId id="2147483702" r:id="rId1"/>
    <p:sldLayoutId id="2147483705" r:id="rId2"/>
    <p:sldLayoutId id="2147483708" r:id="rId3"/>
    <p:sldLayoutId id="2147483709" r:id="rId4"/>
    <p:sldLayoutId id="2147483714" r:id="rId5"/>
    <p:sldLayoutId id="2147483716"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65">
          <p15:clr>
            <a:srgbClr val="F26B43"/>
          </p15:clr>
        </p15:guide>
        <p15:guide id="2" pos="746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1</a:t>
            </a:fld>
            <a:endParaRPr lang="en-GB" dirty="0"/>
          </a:p>
        </p:txBody>
      </p:sp>
      <p:sp>
        <p:nvSpPr>
          <p:cNvPr id="3" name="TextBox 2"/>
          <p:cNvSpPr txBox="1"/>
          <p:nvPr/>
        </p:nvSpPr>
        <p:spPr>
          <a:xfrm>
            <a:off x="3912727" y="332509"/>
            <a:ext cx="3835345" cy="369332"/>
          </a:xfrm>
          <a:prstGeom prst="rect">
            <a:avLst/>
          </a:prstGeom>
          <a:noFill/>
        </p:spPr>
        <p:txBody>
          <a:bodyPr wrap="none" rtlCol="0">
            <a:spAutoFit/>
          </a:bodyPr>
          <a:lstStyle/>
          <a:p>
            <a:r>
              <a:rPr lang="en-GB" dirty="0"/>
              <a:t>Week 30 Possession Requirements</a:t>
            </a:r>
          </a:p>
        </p:txBody>
      </p:sp>
      <p:sp>
        <p:nvSpPr>
          <p:cNvPr id="4" name="TextBox 3"/>
          <p:cNvSpPr txBox="1"/>
          <p:nvPr/>
        </p:nvSpPr>
        <p:spPr>
          <a:xfrm>
            <a:off x="973789" y="570804"/>
            <a:ext cx="10568854" cy="3585597"/>
          </a:xfrm>
          <a:prstGeom prst="rect">
            <a:avLst/>
          </a:prstGeom>
          <a:noFill/>
        </p:spPr>
        <p:txBody>
          <a:bodyPr wrap="square" rtlCol="0">
            <a:spAutoFit/>
          </a:bodyPr>
          <a:lstStyle/>
          <a:p>
            <a:r>
              <a:rPr lang="en-GB" sz="1400" b="1" dirty="0"/>
              <a:t>EE9 Status:</a:t>
            </a:r>
          </a:p>
          <a:p>
            <a:r>
              <a:rPr lang="en-GB" sz="1200" dirty="0"/>
              <a:t>As per the tables below the programme delivered above baseline plan for weeks 18 and 24. Post week 18 a decision was taken to focus on delivering electrical continuity to ensure energisation event EE9 was successfully delivered for week 25. This decision left a shortfall in the final registration and panning programme elements that now need to be delivered in weeks 26 to 32. The requirement to focus on energisation event works was as a result of  </a:t>
            </a:r>
            <a:r>
              <a:rPr lang="en-GB" sz="1200" dirty="0" err="1"/>
              <a:t>i</a:t>
            </a:r>
            <a:r>
              <a:rPr lang="en-GB" sz="1200" dirty="0"/>
              <a:t>) Third party access clashes, ii) Resource availability iii) Weather related issues. A revised registration programme has now been developed to allow Dynamic testing to commence in week 33, this new programme is dependent on a 50hr block being made available in week 30 to undertake works around the Newport </a:t>
            </a:r>
            <a:r>
              <a:rPr lang="en-GB" sz="1200" dirty="0" err="1"/>
              <a:t>Maindee</a:t>
            </a:r>
            <a:r>
              <a:rPr lang="en-GB" sz="1200" dirty="0"/>
              <a:t> and Ebbw Junction areas </a:t>
            </a:r>
          </a:p>
          <a:p>
            <a:endParaRPr lang="en-GB" sz="1400" dirty="0"/>
          </a:p>
          <a:p>
            <a:pPr marL="285750" indent="-285750">
              <a:buFont typeface="Arial" panose="020B0604020202020204" pitchFamily="34" charset="0"/>
              <a:buChar char="•"/>
            </a:pPr>
            <a:r>
              <a:rPr lang="en-GB" sz="1100" dirty="0"/>
              <a:t>Week 17 EE9 OLE status was -126 items cumulatively behind baseline: Key areas were SPS -85 and </a:t>
            </a:r>
            <a:r>
              <a:rPr lang="en-GB" sz="1100" u="sng" dirty="0">
                <a:solidFill>
                  <a:srgbClr val="FF0000"/>
                </a:solidFill>
              </a:rPr>
              <a:t>registration (Panned) -32</a:t>
            </a:r>
          </a:p>
          <a:p>
            <a:pPr marL="285750" indent="-285750">
              <a:buFont typeface="Arial" panose="020B0604020202020204" pitchFamily="34" charset="0"/>
              <a:buChar char="•"/>
            </a:pPr>
            <a:r>
              <a:rPr lang="en-GB" sz="1100" dirty="0"/>
              <a:t>Week 18 the Status was -89 items with recovery to the SPS to -39 however further slippage to the </a:t>
            </a:r>
            <a:r>
              <a:rPr lang="en-GB" sz="1100" u="sng" dirty="0">
                <a:solidFill>
                  <a:srgbClr val="FF0000"/>
                </a:solidFill>
              </a:rPr>
              <a:t>registration (Panned) to -57</a:t>
            </a:r>
            <a:r>
              <a:rPr lang="en-GB" sz="1100" dirty="0"/>
              <a:t>. Alongside the core OLE items were high volumes of in line items in readiness for final registration plus extensive delivery in off track civils elements and LLATF completions</a:t>
            </a:r>
          </a:p>
          <a:p>
            <a:pPr marL="285750" indent="-285750">
              <a:buFont typeface="Arial" panose="020B0604020202020204" pitchFamily="34" charset="0"/>
              <a:buChar char="•"/>
            </a:pPr>
            <a:r>
              <a:rPr lang="en-GB" sz="1100" dirty="0"/>
              <a:t>Week 24 EE9 OLE status was overall -4 items behind baseline: with SPS now fully recovered utilising resource from EE8, however </a:t>
            </a:r>
            <a:r>
              <a:rPr lang="en-GB" sz="1100" u="sng" dirty="0">
                <a:solidFill>
                  <a:srgbClr val="FF0000"/>
                </a:solidFill>
              </a:rPr>
              <a:t>registration (Panned) now stood at -127</a:t>
            </a:r>
            <a:r>
              <a:rPr lang="en-GB" sz="1100" dirty="0"/>
              <a:t> with large volumes of final registration points and in-line items outstanding</a:t>
            </a:r>
          </a:p>
          <a:p>
            <a:pPr marL="285750" indent="-285750">
              <a:buFont typeface="Arial" panose="020B0604020202020204" pitchFamily="34" charset="0"/>
              <a:buChar char="•"/>
            </a:pPr>
            <a:r>
              <a:rPr lang="en-GB" sz="1100" dirty="0"/>
              <a:t>Week 25 All core commodities were completed and the system energised however </a:t>
            </a:r>
            <a:r>
              <a:rPr lang="en-GB" sz="1100" u="sng" dirty="0">
                <a:solidFill>
                  <a:srgbClr val="FF0000"/>
                </a:solidFill>
              </a:rPr>
              <a:t>registration (Panned) had now slipped to -134</a:t>
            </a:r>
            <a:r>
              <a:rPr lang="en-GB" sz="1100" dirty="0"/>
              <a:t>. Works required to complete the shortfall now included 382 in line items, 1438 final </a:t>
            </a:r>
            <a:r>
              <a:rPr lang="en-GB" sz="1100" u="sng" dirty="0">
                <a:solidFill>
                  <a:srgbClr val="FF0000"/>
                </a:solidFill>
              </a:rPr>
              <a:t>registration (panned) -145</a:t>
            </a:r>
            <a:r>
              <a:rPr lang="en-GB" sz="1100" dirty="0"/>
              <a:t> panning runs to be completed by week 32.</a:t>
            </a:r>
          </a:p>
          <a:p>
            <a:endParaRPr lang="en-GB" sz="1100" dirty="0"/>
          </a:p>
          <a:p>
            <a:r>
              <a:rPr lang="en-GB" sz="1100" u="sng" dirty="0">
                <a:solidFill>
                  <a:srgbClr val="FF0000"/>
                </a:solidFill>
              </a:rPr>
              <a:t>The week 17 -24 detail above </a:t>
            </a:r>
            <a:r>
              <a:rPr lang="en-GB" sz="1100" u="sng" dirty="0" err="1">
                <a:solidFill>
                  <a:srgbClr val="FF0000"/>
                </a:solidFill>
              </a:rPr>
              <a:t>illustrateshw</a:t>
            </a:r>
            <a:r>
              <a:rPr lang="en-GB" sz="1100" u="sng" dirty="0">
                <a:solidFill>
                  <a:srgbClr val="FF0000"/>
                </a:solidFill>
              </a:rPr>
              <a:t> the focus on Energisation increased the shortfall in registration (panned) from -32 in week 17 to -145 in week 25.</a:t>
            </a:r>
          </a:p>
          <a:p>
            <a:pPr marL="285750" indent="-285750">
              <a:buFont typeface="Arial" panose="020B0604020202020204" pitchFamily="34" charset="0"/>
              <a:buChar char="•"/>
            </a:pPr>
            <a:endParaRPr lang="en-GB" sz="1400" dirty="0"/>
          </a:p>
          <a:p>
            <a:r>
              <a:rPr lang="en-GB" sz="1400" dirty="0"/>
              <a:t> </a:t>
            </a:r>
            <a:endParaRPr lang="en-GB" dirty="0"/>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1870" y="4129088"/>
            <a:ext cx="32289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132738" y="3852089"/>
            <a:ext cx="1738425" cy="276999"/>
          </a:xfrm>
          <a:prstGeom prst="rect">
            <a:avLst/>
          </a:prstGeom>
          <a:noFill/>
        </p:spPr>
        <p:txBody>
          <a:bodyPr wrap="none" rtlCol="0">
            <a:spAutoFit/>
          </a:bodyPr>
          <a:lstStyle/>
          <a:p>
            <a:r>
              <a:rPr lang="en-GB" sz="1200" b="1" dirty="0"/>
              <a:t>Week 18 Installations</a:t>
            </a:r>
          </a:p>
        </p:txBody>
      </p:sp>
      <p:sp>
        <p:nvSpPr>
          <p:cNvPr id="13" name="TextBox 12"/>
          <p:cNvSpPr txBox="1"/>
          <p:nvPr/>
        </p:nvSpPr>
        <p:spPr>
          <a:xfrm>
            <a:off x="5495957" y="3848624"/>
            <a:ext cx="1738425" cy="276999"/>
          </a:xfrm>
          <a:prstGeom prst="rect">
            <a:avLst/>
          </a:prstGeom>
          <a:noFill/>
        </p:spPr>
        <p:txBody>
          <a:bodyPr wrap="none" rtlCol="0">
            <a:spAutoFit/>
          </a:bodyPr>
          <a:lstStyle/>
          <a:p>
            <a:r>
              <a:rPr lang="en-GB" sz="1200" b="1" dirty="0"/>
              <a:t>Week 24 Installations</a:t>
            </a:r>
          </a:p>
        </p:txBody>
      </p:sp>
      <p:sp>
        <p:nvSpPr>
          <p:cNvPr id="15" name="TextBox 14"/>
          <p:cNvSpPr txBox="1"/>
          <p:nvPr/>
        </p:nvSpPr>
        <p:spPr>
          <a:xfrm>
            <a:off x="8869567" y="3855550"/>
            <a:ext cx="1738425" cy="276999"/>
          </a:xfrm>
          <a:prstGeom prst="rect">
            <a:avLst/>
          </a:prstGeom>
          <a:noFill/>
        </p:spPr>
        <p:txBody>
          <a:bodyPr wrap="none" rtlCol="0">
            <a:spAutoFit/>
          </a:bodyPr>
          <a:lstStyle/>
          <a:p>
            <a:r>
              <a:rPr lang="en-GB" sz="1200" b="1" dirty="0"/>
              <a:t>Week 25 Installations</a:t>
            </a:r>
          </a:p>
        </p:txBody>
      </p:sp>
      <p:pic>
        <p:nvPicPr>
          <p:cNvPr id="103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5919" y="4125623"/>
            <a:ext cx="32289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0699" y="4136509"/>
            <a:ext cx="32289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5888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2</a:t>
            </a:fld>
            <a:endParaRPr lang="en-GB" dirty="0"/>
          </a:p>
        </p:txBody>
      </p:sp>
      <p:sp>
        <p:nvSpPr>
          <p:cNvPr id="3" name="TextBox 2"/>
          <p:cNvSpPr txBox="1"/>
          <p:nvPr/>
        </p:nvSpPr>
        <p:spPr>
          <a:xfrm>
            <a:off x="3912727" y="332509"/>
            <a:ext cx="3835345" cy="369332"/>
          </a:xfrm>
          <a:prstGeom prst="rect">
            <a:avLst/>
          </a:prstGeom>
          <a:noFill/>
        </p:spPr>
        <p:txBody>
          <a:bodyPr wrap="none" rtlCol="0">
            <a:spAutoFit/>
          </a:bodyPr>
          <a:lstStyle/>
          <a:p>
            <a:r>
              <a:rPr lang="en-GB" dirty="0"/>
              <a:t>Week 30 Possession Requirements</a:t>
            </a:r>
          </a:p>
        </p:txBody>
      </p:sp>
      <p:sp>
        <p:nvSpPr>
          <p:cNvPr id="4" name="TextBox 3"/>
          <p:cNvSpPr txBox="1"/>
          <p:nvPr/>
        </p:nvSpPr>
        <p:spPr>
          <a:xfrm>
            <a:off x="1010199" y="879762"/>
            <a:ext cx="9713219" cy="1384995"/>
          </a:xfrm>
          <a:prstGeom prst="rect">
            <a:avLst/>
          </a:prstGeom>
          <a:noFill/>
        </p:spPr>
        <p:txBody>
          <a:bodyPr wrap="square" rtlCol="0">
            <a:spAutoFit/>
          </a:bodyPr>
          <a:lstStyle/>
          <a:p>
            <a:r>
              <a:rPr lang="en-GB" sz="1400" dirty="0"/>
              <a:t>EE9 Week Status: (Cont’d)</a:t>
            </a:r>
          </a:p>
          <a:p>
            <a:pPr marL="285750" indent="-285750">
              <a:buFont typeface="Arial" panose="020B0604020202020204" pitchFamily="34" charset="0"/>
              <a:buChar char="•"/>
            </a:pPr>
            <a:r>
              <a:rPr lang="en-GB" sz="1400" dirty="0"/>
              <a:t>Week 27 – current status to go 332 in line items, 1203 final registration points, 137 wire to be Panned. Progress this week is on plan with 3 shifts to go covering another 153 items.</a:t>
            </a:r>
          </a:p>
          <a:p>
            <a:pPr marL="285750" indent="-285750">
              <a:buFont typeface="Arial" panose="020B0604020202020204" pitchFamily="34" charset="0"/>
              <a:buChar char="•"/>
            </a:pPr>
            <a:r>
              <a:rPr lang="en-GB" sz="1400" dirty="0"/>
              <a:t>Week 30 currently has 128 in line items, 530 final registration points and 58 panning runs planned to be completed, and is key to meeting the week 32 completion.</a:t>
            </a:r>
          </a:p>
          <a:p>
            <a:r>
              <a:rPr lang="en-GB" sz="1400" dirty="0"/>
              <a:t> </a:t>
            </a:r>
            <a:endParaRPr lang="en-GB" dirty="0"/>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1870" y="3734234"/>
            <a:ext cx="32289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167875" y="3457231"/>
            <a:ext cx="1738425" cy="276999"/>
          </a:xfrm>
          <a:prstGeom prst="rect">
            <a:avLst/>
          </a:prstGeom>
          <a:noFill/>
        </p:spPr>
        <p:txBody>
          <a:bodyPr wrap="none" rtlCol="0">
            <a:spAutoFit/>
          </a:bodyPr>
          <a:lstStyle/>
          <a:p>
            <a:r>
              <a:rPr lang="en-GB" sz="1200" b="1" dirty="0"/>
              <a:t>Week 27 Installations</a:t>
            </a:r>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6135" y="3734234"/>
            <a:ext cx="32289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5554322" y="3457230"/>
            <a:ext cx="1522020" cy="276999"/>
          </a:xfrm>
          <a:prstGeom prst="rect">
            <a:avLst/>
          </a:prstGeom>
          <a:noFill/>
        </p:spPr>
        <p:txBody>
          <a:bodyPr wrap="none" rtlCol="0">
            <a:spAutoFit/>
          </a:bodyPr>
          <a:lstStyle/>
          <a:p>
            <a:r>
              <a:rPr lang="en-GB" sz="1200" b="1" dirty="0"/>
              <a:t>Week 30 Forecast </a:t>
            </a:r>
          </a:p>
        </p:txBody>
      </p:sp>
    </p:spTree>
    <p:extLst>
      <p:ext uri="{BB962C8B-B14F-4D97-AF65-F5344CB8AC3E}">
        <p14:creationId xmlns:p14="http://schemas.microsoft.com/office/powerpoint/2010/main" val="4109772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3</a:t>
            </a:fld>
            <a:endParaRPr lang="en-GB" dirty="0"/>
          </a:p>
        </p:txBody>
      </p:sp>
      <p:sp>
        <p:nvSpPr>
          <p:cNvPr id="3" name="TextBox 2"/>
          <p:cNvSpPr txBox="1"/>
          <p:nvPr/>
        </p:nvSpPr>
        <p:spPr>
          <a:xfrm>
            <a:off x="3912727" y="332509"/>
            <a:ext cx="3835345" cy="369332"/>
          </a:xfrm>
          <a:prstGeom prst="rect">
            <a:avLst/>
          </a:prstGeom>
          <a:noFill/>
        </p:spPr>
        <p:txBody>
          <a:bodyPr wrap="none" rtlCol="0">
            <a:spAutoFit/>
          </a:bodyPr>
          <a:lstStyle/>
          <a:p>
            <a:r>
              <a:rPr lang="en-GB" dirty="0"/>
              <a:t>Week 30 Possession Requirements</a:t>
            </a:r>
          </a:p>
        </p:txBody>
      </p:sp>
      <p:sp>
        <p:nvSpPr>
          <p:cNvPr id="4" name="TextBox 3"/>
          <p:cNvSpPr txBox="1"/>
          <p:nvPr/>
        </p:nvSpPr>
        <p:spPr>
          <a:xfrm>
            <a:off x="1010199" y="796634"/>
            <a:ext cx="9713219" cy="2492990"/>
          </a:xfrm>
          <a:prstGeom prst="rect">
            <a:avLst/>
          </a:prstGeom>
          <a:noFill/>
        </p:spPr>
        <p:txBody>
          <a:bodyPr wrap="square" rtlCol="0">
            <a:spAutoFit/>
          </a:bodyPr>
          <a:lstStyle/>
          <a:p>
            <a:r>
              <a:rPr lang="en-GB" sz="1400" dirty="0"/>
              <a:t>EE8 Status:</a:t>
            </a:r>
          </a:p>
          <a:p>
            <a:r>
              <a:rPr lang="en-GB" sz="1400" dirty="0"/>
              <a:t>Between weeks 18 and 24 EE8 resource was reduced and utilised to facilitate critical works in EE9, week 25 provided opportunity to recover the programme as shown in the table below; </a:t>
            </a:r>
          </a:p>
          <a:p>
            <a:r>
              <a:rPr lang="en-GB" sz="1400" dirty="0"/>
              <a:t> </a:t>
            </a:r>
          </a:p>
          <a:p>
            <a:pPr marL="285750" indent="-285750">
              <a:buFont typeface="Arial" panose="020B0604020202020204" pitchFamily="34" charset="0"/>
              <a:buChar char="•"/>
            </a:pPr>
            <a:r>
              <a:rPr lang="en-GB" sz="1200" dirty="0"/>
              <a:t>Week 17 EE8 OLE status was -11 items cumulatively behind baseline: (SPS)</a:t>
            </a:r>
          </a:p>
          <a:p>
            <a:pPr marL="285750" indent="-285750">
              <a:buFont typeface="Arial" panose="020B0604020202020204" pitchFamily="34" charset="0"/>
              <a:buChar char="•"/>
            </a:pPr>
            <a:r>
              <a:rPr lang="en-GB" sz="1200" dirty="0"/>
              <a:t>Week 18 the Status was -32 items (Masts &amp; SPS)</a:t>
            </a:r>
          </a:p>
          <a:p>
            <a:pPr marL="285750" indent="-285750">
              <a:buFont typeface="Arial" panose="020B0604020202020204" pitchFamily="34" charset="0"/>
              <a:buChar char="•"/>
            </a:pPr>
            <a:r>
              <a:rPr lang="en-GB" sz="1200" dirty="0"/>
              <a:t>Week 24 EE8 OLE status had slipped to -175 Due to resources being diverted to support EE9</a:t>
            </a:r>
          </a:p>
          <a:p>
            <a:pPr marL="285750" indent="-285750">
              <a:buFont typeface="Arial" panose="020B0604020202020204" pitchFamily="34" charset="0"/>
              <a:buChar char="•"/>
            </a:pPr>
            <a:r>
              <a:rPr lang="en-GB" sz="1200" dirty="0"/>
              <a:t>Week 25 blockade reduced the overall delta to -109 (SPS and Wire) this remains the current status as at week 27. Currently In Line Items, Final Registration is running to plan</a:t>
            </a:r>
          </a:p>
          <a:p>
            <a:pPr marL="285750" indent="-285750">
              <a:buFont typeface="Arial" panose="020B0604020202020204" pitchFamily="34" charset="0"/>
              <a:buChar char="•"/>
            </a:pPr>
            <a:r>
              <a:rPr lang="en-GB" sz="1200" dirty="0"/>
              <a:t>Week 30 Forecast will provide a vital opportunity to hold the current wiring plan and increase the delivery in final registration elements.</a:t>
            </a:r>
          </a:p>
          <a:p>
            <a:pPr marL="285750" indent="-285750">
              <a:buFont typeface="Arial" panose="020B0604020202020204" pitchFamily="34" charset="0"/>
              <a:buChar char="•"/>
            </a:pPr>
            <a:endParaRPr lang="en-GB" sz="1400" dirty="0"/>
          </a:p>
          <a:p>
            <a:r>
              <a:rPr lang="en-GB" sz="1400" dirty="0"/>
              <a:t> </a:t>
            </a:r>
            <a:endParaRPr lang="en-GB" dirty="0"/>
          </a:p>
        </p:txBody>
      </p:sp>
      <p:sp>
        <p:nvSpPr>
          <p:cNvPr id="6" name="TextBox 5"/>
          <p:cNvSpPr txBox="1"/>
          <p:nvPr/>
        </p:nvSpPr>
        <p:spPr>
          <a:xfrm>
            <a:off x="2087214" y="3449307"/>
            <a:ext cx="1738425" cy="276999"/>
          </a:xfrm>
          <a:prstGeom prst="rect">
            <a:avLst/>
          </a:prstGeom>
          <a:noFill/>
        </p:spPr>
        <p:txBody>
          <a:bodyPr wrap="none" rtlCol="0">
            <a:spAutoFit/>
          </a:bodyPr>
          <a:lstStyle/>
          <a:p>
            <a:r>
              <a:rPr lang="en-GB" sz="1200" b="1" dirty="0"/>
              <a:t>Week 18 Installations</a:t>
            </a:r>
          </a:p>
        </p:txBody>
      </p:sp>
      <p:sp>
        <p:nvSpPr>
          <p:cNvPr id="15" name="TextBox 14"/>
          <p:cNvSpPr txBox="1"/>
          <p:nvPr/>
        </p:nvSpPr>
        <p:spPr>
          <a:xfrm>
            <a:off x="5295075" y="3460126"/>
            <a:ext cx="1738425" cy="276999"/>
          </a:xfrm>
          <a:prstGeom prst="rect">
            <a:avLst/>
          </a:prstGeom>
          <a:noFill/>
        </p:spPr>
        <p:txBody>
          <a:bodyPr wrap="none" rtlCol="0">
            <a:spAutoFit/>
          </a:bodyPr>
          <a:lstStyle/>
          <a:p>
            <a:r>
              <a:rPr lang="en-GB" sz="1200" b="1" dirty="0"/>
              <a:t>Week 25 Installations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9088" y="3726306"/>
            <a:ext cx="31146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7670" y="3719375"/>
            <a:ext cx="31146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9732641"/>
      </p:ext>
    </p:extLst>
  </p:cSld>
  <p:clrMapOvr>
    <a:masterClrMapping/>
  </p:clrMapOvr>
</p:sld>
</file>

<file path=ppt/theme/theme1.xml><?xml version="1.0" encoding="utf-8"?>
<a:theme xmlns:a="http://schemas.openxmlformats.org/drawingml/2006/main" name="Blank">
  <a:themeElements>
    <a:clrScheme name="Network Rail">
      <a:dk1>
        <a:sysClr val="windowText" lastClr="000000"/>
      </a:dk1>
      <a:lt1>
        <a:sysClr val="window" lastClr="FFFFFF"/>
      </a:lt1>
      <a:dk2>
        <a:srgbClr val="005172"/>
      </a:dk2>
      <a:lt2>
        <a:srgbClr val="E7E6E6"/>
      </a:lt2>
      <a:accent1>
        <a:srgbClr val="005172"/>
      </a:accent1>
      <a:accent2>
        <a:srgbClr val="F07E23"/>
      </a:accent2>
      <a:accent3>
        <a:srgbClr val="C3D3E1"/>
      </a:accent3>
      <a:accent4>
        <a:srgbClr val="003C55"/>
      </a:accent4>
      <a:accent5>
        <a:srgbClr val="11BAFF"/>
      </a:accent5>
      <a:accent6>
        <a:srgbClr val="456B8C"/>
      </a:accent6>
      <a:hlink>
        <a:srgbClr val="F07E23"/>
      </a:hlink>
      <a:folHlink>
        <a:srgbClr val="00283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9AB99B49-7C51-4641-A658-12EAB32B26BF}" vid="{743D7A7F-C375-4659-AAD2-46A87105F4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366</TotalTime>
  <Words>617</Words>
  <Application>Microsoft Office PowerPoint</Application>
  <PresentationFormat>Widescreen</PresentationFormat>
  <Paragraphs>38</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Blank</vt:lpstr>
      <vt:lpstr>PowerPoint Presentation</vt:lpstr>
      <vt:lpstr>PowerPoint Presentation</vt:lpstr>
      <vt:lpstr>PowerPoint Presentation</vt:lpstr>
    </vt:vector>
  </TitlesOfParts>
  <Company>Network Rail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RGreen11</dc:creator>
  <cp:lastModifiedBy>Hooper Richard</cp:lastModifiedBy>
  <cp:revision>17</cp:revision>
  <cp:lastPrinted>2019-10-01T10:29:35Z</cp:lastPrinted>
  <dcterms:created xsi:type="dcterms:W3CDTF">2019-10-01T08:12:14Z</dcterms:created>
  <dcterms:modified xsi:type="dcterms:W3CDTF">2019-10-08T14:03:21Z</dcterms:modified>
</cp:coreProperties>
</file>