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8"/>
  </p:notesMasterIdLst>
  <p:handoutMasterIdLst>
    <p:handoutMasterId r:id="rId9"/>
  </p:handoutMasterIdLst>
  <p:sldIdLst>
    <p:sldId id="274" r:id="rId2"/>
    <p:sldId id="276" r:id="rId3"/>
    <p:sldId id="277" r:id="rId4"/>
    <p:sldId id="278" r:id="rId5"/>
    <p:sldId id="279" r:id="rId6"/>
    <p:sldId id="28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o Text Boxes" id="{C5BB9270-E2E1-474E-8C4E-470F069B7877}">
          <p14:sldIdLst>
            <p14:sldId id="274"/>
            <p14:sldId id="276"/>
            <p14:sldId id="277"/>
            <p14:sldId id="278"/>
            <p14:sldId id="279"/>
            <p14:sldId id="28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951B81"/>
    <a:srgbClr val="482683"/>
    <a:srgbClr val="007981"/>
    <a:srgbClr val="51ACB8"/>
    <a:srgbClr val="004D6F"/>
    <a:srgbClr val="70B397"/>
    <a:srgbClr val="8B60A0"/>
    <a:srgbClr val="8DC055"/>
    <a:srgbClr val="0051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14" d="100"/>
          <a:sy n="114" d="100"/>
        </p:scale>
        <p:origin x="360" y="12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0747234-F741-423B-B336-1B8A9B2BAFB1}" type="datetimeFigureOut">
              <a:rPr lang="en-GB" smtClean="0"/>
              <a:t>06/03/2024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03AEB3-B81B-4ED9-B214-8605DB9A6A2D}" type="slidenum">
              <a:rPr lang="en-GB" smtClean="0"/>
              <a:t>‹#›</a:t>
            </a:fld>
            <a:endParaRPr lang="en-GB"/>
          </a:p>
        </p:txBody>
      </p:sp>
    </p:spTree>
    <p:extLst>
      <p:ext uri="{BB962C8B-B14F-4D97-AF65-F5344CB8AC3E}">
        <p14:creationId xmlns:p14="http://schemas.microsoft.com/office/powerpoint/2010/main" val="3597883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15424F-E449-4824-921F-55F0BB15E53D}" type="datetimeFigureOut">
              <a:rPr lang="en-GB" smtClean="0"/>
              <a:t>06/03/2024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605F73-A141-4BC2-903A-E12D05ECF9E0}" type="slidenum">
              <a:rPr lang="en-GB" smtClean="0"/>
              <a:t>‹#›</a:t>
            </a:fld>
            <a:endParaRPr lang="en-GB"/>
          </a:p>
        </p:txBody>
      </p:sp>
    </p:spTree>
    <p:extLst>
      <p:ext uri="{BB962C8B-B14F-4D97-AF65-F5344CB8AC3E}">
        <p14:creationId xmlns:p14="http://schemas.microsoft.com/office/powerpoint/2010/main" val="3752073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ail Centre - With Tit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sp>
        <p:nvSpPr>
          <p:cNvPr id="8"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grpSp>
        <p:nvGrpSpPr>
          <p:cNvPr id="2" name="Group 1"/>
          <p:cNvGrpSpPr>
            <a:grpSpLocks noChangeAspect="1"/>
          </p:cNvGrpSpPr>
          <p:nvPr userDrawn="1"/>
        </p:nvGrpSpPr>
        <p:grpSpPr>
          <a:xfrm>
            <a:off x="0" y="3085472"/>
            <a:ext cx="12188080" cy="1273356"/>
            <a:chOff x="1" y="2707477"/>
            <a:chExt cx="11904616" cy="1243741"/>
          </a:xfrm>
        </p:grpSpPr>
        <p:pic>
          <p:nvPicPr>
            <p:cNvPr id="35" name="Picture 3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1146282" y="1561197"/>
              <a:ext cx="1243739" cy="3536302"/>
            </a:xfrm>
            <a:prstGeom prst="rect">
              <a:avLst/>
            </a:prstGeom>
          </p:spPr>
        </p:pic>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t="63360"/>
            <a:stretch/>
          </p:blipFill>
          <p:spPr>
            <a:xfrm rot="5400000">
              <a:off x="10634893" y="2681494"/>
              <a:ext cx="1243739" cy="1295709"/>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4682585" y="1561196"/>
              <a:ext cx="1243739" cy="3536302"/>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8218887" y="1561196"/>
              <a:ext cx="1243739" cy="3536302"/>
            </a:xfrm>
            <a:prstGeom prst="rect">
              <a:avLst/>
            </a:prstGeom>
          </p:spPr>
        </p:pic>
      </p:grpSp>
      <p:sp>
        <p:nvSpPr>
          <p:cNvPr id="10" name="Text Placeholder 19">
            <a:extLst>
              <a:ext uri="{FF2B5EF4-FFF2-40B4-BE49-F238E27FC236}">
                <a16:creationId xmlns:a16="http://schemas.microsoft.com/office/drawing/2014/main" id="{73914A46-E48C-4791-BB70-79C401EB7A80}"/>
              </a:ext>
            </a:extLst>
          </p:cNvPr>
          <p:cNvSpPr>
            <a:spLocks noGrp="1"/>
          </p:cNvSpPr>
          <p:nvPr>
            <p:ph type="body" sz="quarter" idx="10" hasCustomPrompt="1"/>
          </p:nvPr>
        </p:nvSpPr>
        <p:spPr>
          <a:xfrm>
            <a:off x="3614171" y="1501151"/>
            <a:ext cx="4963658" cy="4320073"/>
          </a:xfrm>
          <a:prstGeom prst="rect">
            <a:avLst/>
          </a:prstGeom>
          <a:solidFill>
            <a:schemeClr val="bg1"/>
          </a:solidFill>
        </p:spPr>
        <p:txBody>
          <a:bodyPr anchor="ctr">
            <a:normAutofit/>
          </a:bodyPr>
          <a:lstStyle>
            <a:lvl1pPr marL="0" indent="0" algn="ctr">
              <a:buNone/>
              <a:defRPr sz="6600" baseline="0">
                <a:solidFill>
                  <a:srgbClr val="005172"/>
                </a:solidFill>
                <a:latin typeface="Arial" panose="020B0604020202020204" pitchFamily="34" charset="0"/>
                <a:cs typeface="Arial" panose="020B0604020202020204" pitchFamily="34" charset="0"/>
              </a:defRPr>
            </a:lvl1pPr>
          </a:lstStyle>
          <a:p>
            <a:pPr lvl="0"/>
            <a:r>
              <a:rPr lang="en-GB" dirty="0"/>
              <a:t>This is an example of a headline.</a:t>
            </a:r>
          </a:p>
        </p:txBody>
      </p:sp>
    </p:spTree>
    <p:extLst>
      <p:ext uri="{BB962C8B-B14F-4D97-AF65-F5344CB8AC3E}">
        <p14:creationId xmlns:p14="http://schemas.microsoft.com/office/powerpoint/2010/main" val="2456694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ail Lef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1" name="Group 20"/>
          <p:cNvGrpSpPr/>
          <p:nvPr userDrawn="1"/>
        </p:nvGrpSpPr>
        <p:grpSpPr>
          <a:xfrm>
            <a:off x="346345" y="0"/>
            <a:ext cx="413030" cy="6862274"/>
            <a:chOff x="346345" y="0"/>
            <a:chExt cx="413030" cy="6862274"/>
          </a:xfrm>
        </p:grpSpPr>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10800000">
              <a:off x="346345" y="0"/>
              <a:ext cx="413030" cy="3527576"/>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l="-5546" t="23429" r="-2857" b="3236"/>
            <a:stretch/>
          </p:blipFill>
          <p:spPr>
            <a:xfrm rot="10800000">
              <a:off x="346345" y="3493393"/>
              <a:ext cx="413030" cy="3368881"/>
            </a:xfrm>
            <a:prstGeom prst="rect">
              <a:avLst/>
            </a:prstGeom>
          </p:spPr>
        </p:pic>
      </p:grpSp>
      <p:sp>
        <p:nvSpPr>
          <p:cNvPr id="17"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3939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ail Righ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1" name="Group 20"/>
          <p:cNvGrpSpPr/>
          <p:nvPr userDrawn="1"/>
        </p:nvGrpSpPr>
        <p:grpSpPr>
          <a:xfrm>
            <a:off x="11431437" y="928688"/>
            <a:ext cx="413030" cy="5181555"/>
            <a:chOff x="11431437" y="928688"/>
            <a:chExt cx="413030" cy="5181555"/>
          </a:xfrm>
        </p:grpSpPr>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23453"/>
            <a:stretch/>
          </p:blipFill>
          <p:spPr>
            <a:xfrm rot="10800000">
              <a:off x="11431437" y="928688"/>
              <a:ext cx="413030" cy="2598888"/>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l="-5546" t="39800" r="-2857" b="3236"/>
            <a:stretch/>
          </p:blipFill>
          <p:spPr>
            <a:xfrm rot="10800000">
              <a:off x="11431437" y="3493392"/>
              <a:ext cx="413030" cy="2616851"/>
            </a:xfrm>
            <a:prstGeom prst="rect">
              <a:avLst/>
            </a:prstGeom>
          </p:spPr>
        </p:pic>
      </p:grpSp>
      <p:sp>
        <p:nvSpPr>
          <p:cNvPr id="31"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4084106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ail Centr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5" name="Group 24"/>
          <p:cNvGrpSpPr/>
          <p:nvPr userDrawn="1"/>
        </p:nvGrpSpPr>
        <p:grpSpPr>
          <a:xfrm>
            <a:off x="5882866" y="0"/>
            <a:ext cx="413030" cy="6862274"/>
            <a:chOff x="346345" y="0"/>
            <a:chExt cx="413030" cy="6862274"/>
          </a:xfrm>
        </p:grpSpPr>
        <p:pic>
          <p:nvPicPr>
            <p:cNvPr id="26" name="Picture 2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10800000">
              <a:off x="346345" y="0"/>
              <a:ext cx="413030" cy="3527576"/>
            </a:xfrm>
            <a:prstGeom prst="rect">
              <a:avLst/>
            </a:prstGeom>
          </p:spPr>
        </p:pic>
        <p:pic>
          <p:nvPicPr>
            <p:cNvPr id="27" name="Picture 26"/>
            <p:cNvPicPr>
              <a:picLocks noChangeAspect="1"/>
            </p:cNvPicPr>
            <p:nvPr userDrawn="1"/>
          </p:nvPicPr>
          <p:blipFill rotWithShape="1">
            <a:blip r:embed="rId3">
              <a:extLst>
                <a:ext uri="{28A0092B-C50C-407E-A947-70E740481C1C}">
                  <a14:useLocalDpi xmlns:a14="http://schemas.microsoft.com/office/drawing/2010/main" val="0"/>
                </a:ext>
              </a:extLst>
            </a:blip>
            <a:srcRect l="-5546" t="23429" r="-2857" b="3236"/>
            <a:stretch/>
          </p:blipFill>
          <p:spPr>
            <a:xfrm rot="10800000">
              <a:off x="346345" y="3493393"/>
              <a:ext cx="413030" cy="3368881"/>
            </a:xfrm>
            <a:prstGeom prst="rect">
              <a:avLst/>
            </a:prstGeom>
          </p:spPr>
        </p:pic>
      </p:grpSp>
      <p:sp>
        <p:nvSpPr>
          <p:cNvPr id="23"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3136088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ail Below">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 name="Group 1"/>
          <p:cNvGrpSpPr/>
          <p:nvPr userDrawn="1"/>
        </p:nvGrpSpPr>
        <p:grpSpPr>
          <a:xfrm>
            <a:off x="9408" y="5731445"/>
            <a:ext cx="12182592" cy="415480"/>
            <a:chOff x="9408" y="5628893"/>
            <a:chExt cx="12182592" cy="415480"/>
          </a:xfrm>
        </p:grpSpPr>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1566681" y="4071620"/>
              <a:ext cx="413030" cy="3527576"/>
            </a:xfrm>
            <a:prstGeom prst="rect">
              <a:avLst/>
            </a:prstGeom>
          </p:spPr>
        </p:pic>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5060073" y="4071620"/>
              <a:ext cx="413030" cy="3527576"/>
            </a:xfrm>
            <a:prstGeom prst="rect">
              <a:avLst/>
            </a:prstGeom>
          </p:spPr>
        </p:pic>
        <p:pic>
          <p:nvPicPr>
            <p:cNvPr id="16" name="Picture 1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8549745" y="4074070"/>
              <a:ext cx="413030" cy="3527576"/>
            </a:xfrm>
            <a:prstGeom prst="rect">
              <a:avLst/>
            </a:prstGeom>
          </p:spPr>
        </p:pic>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l="-5547" t="59610" r="-3336" b="3236"/>
            <a:stretch/>
          </p:blipFill>
          <p:spPr>
            <a:xfrm rot="5400000">
              <a:off x="11131178" y="4982927"/>
              <a:ext cx="414856" cy="1706788"/>
            </a:xfrm>
            <a:prstGeom prst="rect">
              <a:avLst/>
            </a:prstGeom>
          </p:spPr>
        </p:pic>
      </p:grpSp>
      <p:sp>
        <p:nvSpPr>
          <p:cNvPr id="15"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662690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ail Below 2">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 name="Group 1"/>
          <p:cNvGrpSpPr/>
          <p:nvPr userDrawn="1"/>
        </p:nvGrpSpPr>
        <p:grpSpPr>
          <a:xfrm>
            <a:off x="9408" y="4279047"/>
            <a:ext cx="12182592" cy="415480"/>
            <a:chOff x="9408" y="5628893"/>
            <a:chExt cx="12182592" cy="415480"/>
          </a:xfrm>
        </p:grpSpPr>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1566681" y="4071620"/>
              <a:ext cx="413030" cy="3527576"/>
            </a:xfrm>
            <a:prstGeom prst="rect">
              <a:avLst/>
            </a:prstGeom>
          </p:spPr>
        </p:pic>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5060073" y="4071620"/>
              <a:ext cx="413030" cy="3527576"/>
            </a:xfrm>
            <a:prstGeom prst="rect">
              <a:avLst/>
            </a:prstGeom>
          </p:spPr>
        </p:pic>
        <p:pic>
          <p:nvPicPr>
            <p:cNvPr id="16" name="Picture 1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8549745" y="4074070"/>
              <a:ext cx="413030" cy="3527576"/>
            </a:xfrm>
            <a:prstGeom prst="rect">
              <a:avLst/>
            </a:prstGeom>
          </p:spPr>
        </p:pic>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l="-5547" t="59610" r="-3336" b="3236"/>
            <a:stretch/>
          </p:blipFill>
          <p:spPr>
            <a:xfrm rot="5400000">
              <a:off x="11131178" y="4982927"/>
              <a:ext cx="414856" cy="1706788"/>
            </a:xfrm>
            <a:prstGeom prst="rect">
              <a:avLst/>
            </a:prstGeom>
          </p:spPr>
        </p:pic>
      </p:grpSp>
      <p:sp>
        <p:nvSpPr>
          <p:cNvPr id="12"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170964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4028B7B-11F0-4B21-9921-6AC4570BEF2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sp>
        <p:nvSpPr>
          <p:cNvPr id="9" name="Slide Number Placeholder 9">
            <a:extLst>
              <a:ext uri="{FF2B5EF4-FFF2-40B4-BE49-F238E27FC236}">
                <a16:creationId xmlns:a16="http://schemas.microsoft.com/office/drawing/2014/main" id="{87B6480D-97D3-4468-A736-594677F85D89}"/>
              </a:ext>
            </a:extLst>
          </p:cNvPr>
          <p:cNvSpPr>
            <a:spLocks noGrp="1"/>
          </p:cNvSpPr>
          <p:nvPr>
            <p:ph type="sldNum" sz="quarter" idx="4"/>
          </p:nvPr>
        </p:nvSpPr>
        <p:spPr>
          <a:xfrm>
            <a:off x="11092443" y="6532802"/>
            <a:ext cx="850268" cy="184192"/>
          </a:xfrm>
          <a:prstGeom prst="rect">
            <a:avLst/>
          </a:prstGeom>
        </p:spPr>
        <p:txBody>
          <a:bodyPr anchor="ctr" anchorCtr="0"/>
          <a:lstStyle>
            <a:lvl1pPr algn="r">
              <a:defRPr sz="1200">
                <a:solidFill>
                  <a:srgbClr val="898989"/>
                </a:solidFill>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
        <p:nvSpPr>
          <p:cNvPr id="6" name="Rectangle 5">
            <a:extLst>
              <a:ext uri="{FF2B5EF4-FFF2-40B4-BE49-F238E27FC236}">
                <a16:creationId xmlns:a16="http://schemas.microsoft.com/office/drawing/2014/main" id="{7F20E629-38C3-49E6-8411-165FE28F0FB3}"/>
              </a:ext>
            </a:extLst>
          </p:cNvPr>
          <p:cNvSpPr/>
          <p:nvPr userDrawn="1"/>
        </p:nvSpPr>
        <p:spPr>
          <a:xfrm>
            <a:off x="1960" y="-2006571"/>
            <a:ext cx="12188080" cy="1895095"/>
          </a:xfrm>
          <a:prstGeom prst="rect">
            <a:avLst/>
          </a:prstGeom>
          <a:solidFill>
            <a:srgbClr val="005172"/>
          </a:solidFill>
          <a:ln w="12700" cap="flat" cmpd="sng" algn="ctr">
            <a:noFill/>
            <a:prstDash val="solid"/>
            <a:miter lim="800000"/>
          </a:ln>
          <a:effectLst/>
        </p:spPr>
        <p:txBody>
          <a:bodyPr lIns="1080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200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Arial" panose="020B0604020202020204"/>
                <a:ea typeface="+mn-ea"/>
                <a:cs typeface="+mn-cs"/>
              </a:rPr>
              <a:t>USER NOTE:</a:t>
            </a:r>
            <a:r>
              <a:rPr kumimoji="0" lang="en-US" sz="1800" b="0" i="0" u="none" strike="noStrike" kern="0" cap="none" spc="0" normalizeH="0" baseline="0" noProof="0" dirty="0">
                <a:ln>
                  <a:noFill/>
                </a:ln>
                <a:solidFill>
                  <a:prstClr val="white"/>
                </a:solidFill>
                <a:effectLst/>
                <a:uLnTx/>
                <a:uFillTx/>
                <a:latin typeface="Arial" panose="020B0604020202020204"/>
                <a:ea typeface="+mn-ea"/>
                <a:cs typeface="+mn-cs"/>
              </a:rPr>
              <a:t> </a:t>
            </a:r>
            <a:r>
              <a:rPr kumimoji="0" lang="en-GB" sz="1800" b="0" i="0" u="none" strike="noStrike" kern="0" cap="none" spc="0" normalizeH="0" baseline="0" noProof="0" dirty="0">
                <a:ln>
                  <a:noFill/>
                </a:ln>
                <a:solidFill>
                  <a:prstClr val="white"/>
                </a:solidFill>
                <a:effectLst/>
                <a:uLnTx/>
                <a:uFillTx/>
                <a:latin typeface="+mn-lt"/>
                <a:ea typeface="+mn-ea"/>
                <a:cs typeface="+mn-cs"/>
              </a:rPr>
              <a:t>If you want to copy content in from another deck you will need to change the background layout.  </a:t>
            </a:r>
          </a:p>
          <a:p>
            <a:pPr marL="7200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mn-lt"/>
              <a:ea typeface="+mn-ea"/>
              <a:cs typeface="+mn-cs"/>
            </a:endParaRP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To do this:</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cut and paste your content into the slide deck</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right-click and hover over the ‘layout’ option on the drop-down menu</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select one of the track-based backgrounds available</a:t>
            </a:r>
            <a:endParaRPr kumimoji="0" lang="en-GB" sz="18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C4E54CC1-D885-4DBB-B4DC-F9BBC2D9BEFB}"/>
              </a:ext>
            </a:extLst>
          </p:cNvPr>
          <p:cNvSpPr txBox="1"/>
          <p:nvPr userDrawn="1">
            <p:extLst>
              <p:ext uri="{1162E1C5-73C7-4A58-AE30-91384D911F3F}">
                <p184:classification xmlns:p184="http://schemas.microsoft.com/office/powerpoint/2018/4/main" val="hdr"/>
              </p:ext>
            </p:extLst>
          </p:nvPr>
        </p:nvSpPr>
        <p:spPr>
          <a:xfrm>
            <a:off x="5773738" y="0"/>
            <a:ext cx="488950" cy="152400"/>
          </a:xfrm>
          <a:prstGeom prst="rect">
            <a:avLst/>
          </a:prstGeom>
        </p:spPr>
        <p:txBody>
          <a:bodyPr horzOverflow="overflow" lIns="0" tIns="0" rIns="0" bIns="0">
            <a:spAutoFit/>
          </a:bodyPr>
          <a:lstStyle/>
          <a:p>
            <a:pPr algn="ctr"/>
            <a:r>
              <a:rPr lang="en-GB" sz="1000">
                <a:solidFill>
                  <a:srgbClr val="000000"/>
                </a:solidFill>
                <a:latin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130197669"/>
      </p:ext>
    </p:extLst>
  </p:cSld>
  <p:clrMap bg1="lt1" tx1="dk1" bg2="lt2" tx2="dk2" accent1="accent1" accent2="accent2" accent3="accent3" accent4="accent4" accent5="accent5" accent6="accent6" hlink="hlink" folHlink="folHlink"/>
  <p:sldLayoutIdLst>
    <p:sldLayoutId id="2147483702" r:id="rId1"/>
    <p:sldLayoutId id="2147483705" r:id="rId2"/>
    <p:sldLayoutId id="2147483708" r:id="rId3"/>
    <p:sldLayoutId id="2147483709" r:id="rId4"/>
    <p:sldLayoutId id="2147483714" r:id="rId5"/>
    <p:sldLayoutId id="2147483716"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65">
          <p15:clr>
            <a:srgbClr val="F26B43"/>
          </p15:clr>
        </p15:guide>
        <p15:guide id="2" pos="746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140F2B-CF17-494F-BA14-0FCC6E9E0F73}"/>
              </a:ext>
            </a:extLst>
          </p:cNvPr>
          <p:cNvSpPr>
            <a:spLocks noGrp="1"/>
          </p:cNvSpPr>
          <p:nvPr>
            <p:ph type="sldNum" sz="quarter" idx="15"/>
          </p:nvPr>
        </p:nvSpPr>
        <p:spPr/>
        <p:txBody>
          <a:bodyPr/>
          <a:lstStyle/>
          <a:p>
            <a:fld id="{229EAAAC-928A-40C1-AC39-D34FD1799CA9}" type="slidenum">
              <a:rPr lang="en-GB" smtClean="0"/>
              <a:pPr/>
              <a:t>1</a:t>
            </a:fld>
            <a:endParaRPr lang="en-GB" dirty="0"/>
          </a:p>
        </p:txBody>
      </p:sp>
      <p:sp>
        <p:nvSpPr>
          <p:cNvPr id="3" name="Text Placeholder 2">
            <a:extLst>
              <a:ext uri="{FF2B5EF4-FFF2-40B4-BE49-F238E27FC236}">
                <a16:creationId xmlns:a16="http://schemas.microsoft.com/office/drawing/2014/main" id="{A5C4C2BE-9C68-41C1-A5DE-5A69F529213E}"/>
              </a:ext>
            </a:extLst>
          </p:cNvPr>
          <p:cNvSpPr>
            <a:spLocks noGrp="1"/>
          </p:cNvSpPr>
          <p:nvPr>
            <p:ph type="body" sz="quarter" idx="10"/>
          </p:nvPr>
        </p:nvSpPr>
        <p:spPr/>
        <p:txBody>
          <a:bodyPr/>
          <a:lstStyle/>
          <a:p>
            <a:r>
              <a:rPr lang="en-GB" sz="7200" dirty="0"/>
              <a:t>Sheepcote RRAP</a:t>
            </a:r>
          </a:p>
          <a:p>
            <a:r>
              <a:rPr lang="en-GB" sz="5400" b="1" dirty="0"/>
              <a:t>Justifications &amp; benefits</a:t>
            </a:r>
          </a:p>
        </p:txBody>
      </p:sp>
    </p:spTree>
    <p:extLst>
      <p:ext uri="{BB962C8B-B14F-4D97-AF65-F5344CB8AC3E}">
        <p14:creationId xmlns:p14="http://schemas.microsoft.com/office/powerpoint/2010/main" val="1480427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2</a:t>
            </a:fld>
            <a:endParaRPr lang="en-GB" dirty="0"/>
          </a:p>
        </p:txBody>
      </p:sp>
      <p:sp>
        <p:nvSpPr>
          <p:cNvPr id="4" name="TextBox 3">
            <a:extLst>
              <a:ext uri="{FF2B5EF4-FFF2-40B4-BE49-F238E27FC236}">
                <a16:creationId xmlns:a16="http://schemas.microsoft.com/office/drawing/2014/main" id="{7F6646BD-57AB-4C13-AE47-C87E6B3DE534}"/>
              </a:ext>
            </a:extLst>
          </p:cNvPr>
          <p:cNvSpPr txBox="1"/>
          <p:nvPr/>
        </p:nvSpPr>
        <p:spPr>
          <a:xfrm>
            <a:off x="869658" y="660838"/>
            <a:ext cx="10452683" cy="1077218"/>
          </a:xfrm>
          <a:prstGeom prst="rect">
            <a:avLst/>
          </a:prstGeom>
          <a:noFill/>
        </p:spPr>
        <p:txBody>
          <a:bodyPr wrap="square" rtlCol="0">
            <a:spAutoFit/>
          </a:bodyPr>
          <a:lstStyle/>
          <a:p>
            <a:pPr algn="ctr"/>
            <a:r>
              <a:rPr lang="en-GB" sz="2800" b="1" dirty="0"/>
              <a:t>Road Rail Access Point Context at Clapham Jn</a:t>
            </a:r>
            <a:endParaRPr lang="en-GB" b="1" dirty="0"/>
          </a:p>
          <a:p>
            <a:endParaRPr lang="en-GB" dirty="0"/>
          </a:p>
          <a:p>
            <a:pPr marL="285750" indent="-285750">
              <a:buFont typeface="Arial" panose="020B0604020202020204" pitchFamily="34" charset="0"/>
              <a:buChar char="•"/>
            </a:pPr>
            <a:endParaRPr lang="en-GB" dirty="0"/>
          </a:p>
        </p:txBody>
      </p:sp>
      <p:pic>
        <p:nvPicPr>
          <p:cNvPr id="5" name="Picture 4" descr="Diagram&#10;&#10;Description automatically generated">
            <a:extLst>
              <a:ext uri="{FF2B5EF4-FFF2-40B4-BE49-F238E27FC236}">
                <a16:creationId xmlns:a16="http://schemas.microsoft.com/office/drawing/2014/main" id="{05801578-C6BF-4659-AD43-C8DAAACC91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8294" y="1199447"/>
            <a:ext cx="7731854" cy="5583051"/>
          </a:xfrm>
          <a:prstGeom prst="rect">
            <a:avLst/>
          </a:prstGeom>
        </p:spPr>
      </p:pic>
      <p:sp>
        <p:nvSpPr>
          <p:cNvPr id="6" name="TextBox 5">
            <a:extLst>
              <a:ext uri="{FF2B5EF4-FFF2-40B4-BE49-F238E27FC236}">
                <a16:creationId xmlns:a16="http://schemas.microsoft.com/office/drawing/2014/main" id="{3500609D-0C1B-4F1F-B4C9-AA4F683B3806}"/>
              </a:ext>
            </a:extLst>
          </p:cNvPr>
          <p:cNvSpPr txBox="1"/>
          <p:nvPr/>
        </p:nvSpPr>
        <p:spPr>
          <a:xfrm>
            <a:off x="964734" y="1199447"/>
            <a:ext cx="3383560" cy="5632311"/>
          </a:xfrm>
          <a:prstGeom prst="rect">
            <a:avLst/>
          </a:prstGeom>
          <a:noFill/>
        </p:spPr>
        <p:txBody>
          <a:bodyPr wrap="square" rtlCol="0">
            <a:spAutoFit/>
          </a:bodyPr>
          <a:lstStyle/>
          <a:p>
            <a:pPr marL="285750" indent="-285750">
              <a:buFont typeface="Arial" panose="020B0604020202020204" pitchFamily="34" charset="0"/>
              <a:buChar char="•"/>
            </a:pPr>
            <a:r>
              <a:rPr lang="en-GB" dirty="0"/>
              <a:t>Clapham TME area, hamstrung by lack of RRAPs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Only 1 x purpose built facility at </a:t>
            </a:r>
            <a:r>
              <a:rPr lang="en-GB" b="1" dirty="0"/>
              <a:t>Covent Garden </a:t>
            </a:r>
            <a:r>
              <a:rPr lang="en-GB" dirty="0"/>
              <a:t>but this not usable for more than half of possession templates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On Windsor side:</a:t>
            </a:r>
          </a:p>
          <a:p>
            <a:pPr marL="742950" lvl="1" indent="-285750">
              <a:buFont typeface="Wingdings" panose="05000000000000000000" pitchFamily="2" charset="2"/>
              <a:buChar char="§"/>
            </a:pPr>
            <a:r>
              <a:rPr lang="en-GB" b="1" dirty="0"/>
              <a:t>Police Compound: </a:t>
            </a:r>
            <a:r>
              <a:rPr lang="en-GB" dirty="0"/>
              <a:t>capacity is very low and access takes a minimum of 1 week to arrange</a:t>
            </a:r>
          </a:p>
          <a:p>
            <a:pPr marL="742950" lvl="1" indent="-285750">
              <a:buFont typeface="Wingdings" panose="05000000000000000000" pitchFamily="2" charset="2"/>
              <a:buChar char="§"/>
            </a:pPr>
            <a:r>
              <a:rPr lang="en-GB" b="1" dirty="0"/>
              <a:t>Vine Rd: </a:t>
            </a:r>
            <a:r>
              <a:rPr lang="en-GB" dirty="0"/>
              <a:t>where road closure must be booked and is over 7 miles from Waterloo</a:t>
            </a:r>
          </a:p>
          <a:p>
            <a:endParaRPr lang="en-GB" dirty="0"/>
          </a:p>
        </p:txBody>
      </p:sp>
    </p:spTree>
    <p:extLst>
      <p:ext uri="{BB962C8B-B14F-4D97-AF65-F5344CB8AC3E}">
        <p14:creationId xmlns:p14="http://schemas.microsoft.com/office/powerpoint/2010/main" val="2429024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3</a:t>
            </a:fld>
            <a:endParaRPr lang="en-GB" dirty="0"/>
          </a:p>
        </p:txBody>
      </p:sp>
      <p:sp>
        <p:nvSpPr>
          <p:cNvPr id="4" name="TextBox 3">
            <a:extLst>
              <a:ext uri="{FF2B5EF4-FFF2-40B4-BE49-F238E27FC236}">
                <a16:creationId xmlns:a16="http://schemas.microsoft.com/office/drawing/2014/main" id="{7F6646BD-57AB-4C13-AE47-C87E6B3DE534}"/>
              </a:ext>
            </a:extLst>
          </p:cNvPr>
          <p:cNvSpPr txBox="1"/>
          <p:nvPr/>
        </p:nvSpPr>
        <p:spPr>
          <a:xfrm>
            <a:off x="800529" y="276820"/>
            <a:ext cx="10452683" cy="5786199"/>
          </a:xfrm>
          <a:prstGeom prst="rect">
            <a:avLst/>
          </a:prstGeom>
          <a:noFill/>
        </p:spPr>
        <p:txBody>
          <a:bodyPr wrap="square" rtlCol="0">
            <a:spAutoFit/>
          </a:bodyPr>
          <a:lstStyle/>
          <a:p>
            <a:pPr algn="ctr"/>
            <a:r>
              <a:rPr lang="en-GB" sz="2800" b="1" dirty="0"/>
              <a:t>Alternatives to RRVs</a:t>
            </a:r>
            <a:endParaRPr lang="en-GB" b="1" dirty="0"/>
          </a:p>
          <a:p>
            <a:endParaRPr lang="en-GB" dirty="0"/>
          </a:p>
          <a:p>
            <a:pPr marL="285750" indent="-285750">
              <a:buFont typeface="Arial" panose="020B0604020202020204" pitchFamily="34" charset="0"/>
              <a:buChar char="•"/>
            </a:pPr>
            <a:r>
              <a:rPr lang="en-GB" dirty="0"/>
              <a:t>Lack of RRAPs necessitates reliance on excessive usage on </a:t>
            </a:r>
            <a:r>
              <a:rPr lang="en-GB" b="1" dirty="0" err="1"/>
              <a:t>Plasser</a:t>
            </a:r>
            <a:r>
              <a:rPr lang="en-GB" b="1" dirty="0"/>
              <a:t> 12t Rail Cranes </a:t>
            </a:r>
            <a:r>
              <a:rPr lang="en-GB" dirty="0"/>
              <a:t>which were built for British Rail in 1970s and cost £3850 per shift to hire from sole supplier Balfour Beatty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Unsurprisingly given their age, the reliability of these cranes is poor and they are approaching their operational life expiry in the coming years</a:t>
            </a:r>
          </a:p>
          <a:p>
            <a:endParaRPr lang="en-GB" dirty="0"/>
          </a:p>
          <a:p>
            <a:pPr marL="285750" indent="-285750">
              <a:buFont typeface="Arial" panose="020B0604020202020204" pitchFamily="34" charset="0"/>
              <a:buChar char="•"/>
            </a:pPr>
            <a:r>
              <a:rPr lang="en-GB" dirty="0"/>
              <a:t>There is currently no planned replacement for </a:t>
            </a:r>
          </a:p>
          <a:p>
            <a:r>
              <a:rPr lang="en-GB" dirty="0"/>
              <a:t>these machines when they finally go out of service</a:t>
            </a:r>
          </a:p>
          <a:p>
            <a:endParaRPr lang="en-GB" dirty="0"/>
          </a:p>
          <a:p>
            <a:pPr marL="285750" indent="-285750">
              <a:buFont typeface="Arial" panose="020B0604020202020204" pitchFamily="34" charset="0"/>
              <a:buChar char="•"/>
            </a:pPr>
            <a:r>
              <a:rPr lang="en-GB" dirty="0"/>
              <a:t>Competencies for operating and controlling </a:t>
            </a:r>
          </a:p>
          <a:p>
            <a:r>
              <a:rPr lang="en-GB" dirty="0"/>
              <a:t>GPCs are rare and cancellations due to lack of </a:t>
            </a:r>
          </a:p>
          <a:p>
            <a:r>
              <a:rPr lang="en-GB" dirty="0"/>
              <a:t>competent drivers or crane controllers is </a:t>
            </a:r>
          </a:p>
          <a:p>
            <a:r>
              <a:rPr lang="en-GB" dirty="0"/>
              <a:t>extremely common</a:t>
            </a:r>
          </a:p>
          <a:p>
            <a:endParaRPr lang="en-GB" dirty="0"/>
          </a:p>
          <a:p>
            <a:pPr marL="285750" indent="-285750">
              <a:buFont typeface="Arial" panose="020B0604020202020204" pitchFamily="34" charset="0"/>
              <a:buChar char="•"/>
            </a:pPr>
            <a:r>
              <a:rPr lang="en-GB" dirty="0"/>
              <a:t>Due to the limited number of these cranes still</a:t>
            </a:r>
          </a:p>
          <a:p>
            <a:r>
              <a:rPr lang="en-GB" dirty="0"/>
              <a:t>in service and very small pool of competent </a:t>
            </a:r>
          </a:p>
          <a:p>
            <a:r>
              <a:rPr lang="en-GB" dirty="0"/>
              <a:t>trainers, training new staff </a:t>
            </a:r>
          </a:p>
          <a:p>
            <a:endParaRPr lang="en-GB" dirty="0"/>
          </a:p>
        </p:txBody>
      </p:sp>
      <p:pic>
        <p:nvPicPr>
          <p:cNvPr id="5" name="Picture 4">
            <a:extLst>
              <a:ext uri="{FF2B5EF4-FFF2-40B4-BE49-F238E27FC236}">
                <a16:creationId xmlns:a16="http://schemas.microsoft.com/office/drawing/2014/main" id="{CBAFA617-A419-489A-8406-6A7BA044E6A6}"/>
              </a:ext>
            </a:extLst>
          </p:cNvPr>
          <p:cNvPicPr>
            <a:picLocks noChangeAspect="1"/>
          </p:cNvPicPr>
          <p:nvPr/>
        </p:nvPicPr>
        <p:blipFill>
          <a:blip r:embed="rId2"/>
          <a:stretch>
            <a:fillRect/>
          </a:stretch>
        </p:blipFill>
        <p:spPr>
          <a:xfrm>
            <a:off x="6044472" y="2278659"/>
            <a:ext cx="5898239" cy="3867884"/>
          </a:xfrm>
          <a:prstGeom prst="rect">
            <a:avLst/>
          </a:prstGeom>
        </p:spPr>
      </p:pic>
    </p:spTree>
    <p:extLst>
      <p:ext uri="{BB962C8B-B14F-4D97-AF65-F5344CB8AC3E}">
        <p14:creationId xmlns:p14="http://schemas.microsoft.com/office/powerpoint/2010/main" val="2275710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4</a:t>
            </a:fld>
            <a:endParaRPr lang="en-GB" dirty="0"/>
          </a:p>
        </p:txBody>
      </p:sp>
      <p:sp>
        <p:nvSpPr>
          <p:cNvPr id="4" name="TextBox 3">
            <a:extLst>
              <a:ext uri="{FF2B5EF4-FFF2-40B4-BE49-F238E27FC236}">
                <a16:creationId xmlns:a16="http://schemas.microsoft.com/office/drawing/2014/main" id="{7F6646BD-57AB-4C13-AE47-C87E6B3DE534}"/>
              </a:ext>
            </a:extLst>
          </p:cNvPr>
          <p:cNvSpPr txBox="1"/>
          <p:nvPr/>
        </p:nvSpPr>
        <p:spPr>
          <a:xfrm>
            <a:off x="869658" y="141006"/>
            <a:ext cx="10452683" cy="523220"/>
          </a:xfrm>
          <a:prstGeom prst="rect">
            <a:avLst/>
          </a:prstGeom>
          <a:noFill/>
        </p:spPr>
        <p:txBody>
          <a:bodyPr wrap="square" rtlCol="0">
            <a:spAutoFit/>
          </a:bodyPr>
          <a:lstStyle/>
          <a:p>
            <a:pPr algn="ctr"/>
            <a:r>
              <a:rPr lang="en-GB" sz="2800" b="1" dirty="0"/>
              <a:t>Safety impact of lack of level access points</a:t>
            </a:r>
            <a:endParaRPr lang="en-GB" b="1" dirty="0"/>
          </a:p>
        </p:txBody>
      </p:sp>
      <p:pic>
        <p:nvPicPr>
          <p:cNvPr id="5" name="Picture 4">
            <a:extLst>
              <a:ext uri="{FF2B5EF4-FFF2-40B4-BE49-F238E27FC236}">
                <a16:creationId xmlns:a16="http://schemas.microsoft.com/office/drawing/2014/main" id="{287DFF84-F673-21D2-8139-8E78E0414800}"/>
              </a:ext>
            </a:extLst>
          </p:cNvPr>
          <p:cNvPicPr>
            <a:picLocks noChangeAspect="1"/>
          </p:cNvPicPr>
          <p:nvPr/>
        </p:nvPicPr>
        <p:blipFill rotWithShape="1">
          <a:blip r:embed="rId2"/>
          <a:srcRect l="776"/>
          <a:stretch/>
        </p:blipFill>
        <p:spPr>
          <a:xfrm>
            <a:off x="5136443" y="932001"/>
            <a:ext cx="6806268" cy="5333026"/>
          </a:xfrm>
          <a:prstGeom prst="rect">
            <a:avLst/>
          </a:prstGeom>
        </p:spPr>
      </p:pic>
      <p:sp>
        <p:nvSpPr>
          <p:cNvPr id="6" name="TextBox 5">
            <a:extLst>
              <a:ext uri="{FF2B5EF4-FFF2-40B4-BE49-F238E27FC236}">
                <a16:creationId xmlns:a16="http://schemas.microsoft.com/office/drawing/2014/main" id="{43C8EB43-E628-B5D3-C1CC-7D11583D996A}"/>
              </a:ext>
            </a:extLst>
          </p:cNvPr>
          <p:cNvSpPr txBox="1"/>
          <p:nvPr/>
        </p:nvSpPr>
        <p:spPr>
          <a:xfrm>
            <a:off x="1015067" y="932001"/>
            <a:ext cx="4009937" cy="5355312"/>
          </a:xfrm>
          <a:prstGeom prst="rect">
            <a:avLst/>
          </a:prstGeom>
          <a:noFill/>
        </p:spPr>
        <p:txBody>
          <a:bodyPr wrap="square" rtlCol="0">
            <a:spAutoFit/>
          </a:bodyPr>
          <a:lstStyle/>
          <a:p>
            <a:pPr marL="285750" indent="-285750">
              <a:buFont typeface="Arial" panose="020B0604020202020204" pitchFamily="34" charset="0"/>
              <a:buChar char="•"/>
            </a:pPr>
            <a:r>
              <a:rPr lang="en-GB" dirty="0"/>
              <a:t>Waterloo – Clapham corridor built up on brick viaducts meaning that generally all forms of access (not just RRAPs) are rare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Handful of pedestrian access points that do exist require staff to manually carry heavy loads (1000kg+ for welding kit) up staircases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RRAPs like the sheepcote proposal would therefore also allow staff to load equipment on a level surface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provides a general safety improvement even when RRVs are not being used at a RRAP site</a:t>
            </a:r>
          </a:p>
        </p:txBody>
      </p:sp>
    </p:spTree>
    <p:extLst>
      <p:ext uri="{BB962C8B-B14F-4D97-AF65-F5344CB8AC3E}">
        <p14:creationId xmlns:p14="http://schemas.microsoft.com/office/powerpoint/2010/main" val="2095320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5</a:t>
            </a:fld>
            <a:endParaRPr lang="en-GB" dirty="0"/>
          </a:p>
        </p:txBody>
      </p:sp>
      <p:sp>
        <p:nvSpPr>
          <p:cNvPr id="4" name="TextBox 3">
            <a:extLst>
              <a:ext uri="{FF2B5EF4-FFF2-40B4-BE49-F238E27FC236}">
                <a16:creationId xmlns:a16="http://schemas.microsoft.com/office/drawing/2014/main" id="{7F6646BD-57AB-4C13-AE47-C87E6B3DE534}"/>
              </a:ext>
            </a:extLst>
          </p:cNvPr>
          <p:cNvSpPr txBox="1"/>
          <p:nvPr/>
        </p:nvSpPr>
        <p:spPr>
          <a:xfrm>
            <a:off x="869658" y="275230"/>
            <a:ext cx="10452683" cy="523220"/>
          </a:xfrm>
          <a:prstGeom prst="rect">
            <a:avLst/>
          </a:prstGeom>
          <a:noFill/>
        </p:spPr>
        <p:txBody>
          <a:bodyPr wrap="square" rtlCol="0">
            <a:spAutoFit/>
          </a:bodyPr>
          <a:lstStyle/>
          <a:p>
            <a:pPr algn="ctr"/>
            <a:r>
              <a:rPr lang="en-GB" sz="2800" b="1" dirty="0"/>
              <a:t>Sheepcote Lane RRAP proposal</a:t>
            </a:r>
          </a:p>
        </p:txBody>
      </p:sp>
      <p:pic>
        <p:nvPicPr>
          <p:cNvPr id="7" name="Picture 6">
            <a:extLst>
              <a:ext uri="{FF2B5EF4-FFF2-40B4-BE49-F238E27FC236}">
                <a16:creationId xmlns:a16="http://schemas.microsoft.com/office/drawing/2014/main" id="{9A460781-95B6-7A15-F64D-A1D688EC80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63529" y="933007"/>
            <a:ext cx="4985857" cy="5924993"/>
          </a:xfrm>
          <a:prstGeom prst="rect">
            <a:avLst/>
          </a:prstGeom>
          <a:noFill/>
          <a:ln>
            <a:noFill/>
          </a:ln>
        </p:spPr>
      </p:pic>
      <p:sp>
        <p:nvSpPr>
          <p:cNvPr id="9" name="TextBox 8">
            <a:extLst>
              <a:ext uri="{FF2B5EF4-FFF2-40B4-BE49-F238E27FC236}">
                <a16:creationId xmlns:a16="http://schemas.microsoft.com/office/drawing/2014/main" id="{927B43FD-AC4B-B9F6-B069-CD54D60F4D9B}"/>
              </a:ext>
            </a:extLst>
          </p:cNvPr>
          <p:cNvSpPr txBox="1"/>
          <p:nvPr/>
        </p:nvSpPr>
        <p:spPr>
          <a:xfrm>
            <a:off x="1107347" y="933007"/>
            <a:ext cx="5849507" cy="5816977"/>
          </a:xfrm>
          <a:prstGeom prst="rect">
            <a:avLst/>
          </a:prstGeom>
          <a:noFill/>
        </p:spPr>
        <p:txBody>
          <a:bodyPr wrap="square" rtlCol="0">
            <a:spAutoFit/>
          </a:bodyPr>
          <a:lstStyle/>
          <a:p>
            <a:pPr marL="285750" indent="-285750">
              <a:buFont typeface="Arial" panose="020B0604020202020204" pitchFamily="34" charset="0"/>
              <a:buChar char="•"/>
            </a:pPr>
            <a:r>
              <a:rPr lang="en-GB" dirty="0"/>
              <a:t>Sheepcote lane offers a unique opportunity to improve NR’s ability to maintain and renew the railway around Clapham Jn</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dirty="0"/>
              <a:t>Positioned on an essentially disused line, where the only regularly scheduled train is a 3 monthly track recording path, works can be undertaken without impact on passengers and freight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Location is the last earth embankment prior to the brick viaduct approaching Waterloo and therefore a ramp can be constructed from sheet piles for circa £850k.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As a comparison, in 2012 Covent Garden RRAP which was constructed by building up an access ramp next to a brick viaduct cost £3m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Sheepcote Curves also contain the route boundary between Wessex &amp; Sussex, which means the facility will benefit both routes</a:t>
            </a:r>
          </a:p>
        </p:txBody>
      </p:sp>
    </p:spTree>
    <p:extLst>
      <p:ext uri="{BB962C8B-B14F-4D97-AF65-F5344CB8AC3E}">
        <p14:creationId xmlns:p14="http://schemas.microsoft.com/office/powerpoint/2010/main" val="235200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6</a:t>
            </a:fld>
            <a:endParaRPr lang="en-GB" dirty="0"/>
          </a:p>
        </p:txBody>
      </p:sp>
      <p:sp>
        <p:nvSpPr>
          <p:cNvPr id="4" name="TextBox 3">
            <a:extLst>
              <a:ext uri="{FF2B5EF4-FFF2-40B4-BE49-F238E27FC236}">
                <a16:creationId xmlns:a16="http://schemas.microsoft.com/office/drawing/2014/main" id="{7F6646BD-57AB-4C13-AE47-C87E6B3DE534}"/>
              </a:ext>
            </a:extLst>
          </p:cNvPr>
          <p:cNvSpPr txBox="1"/>
          <p:nvPr/>
        </p:nvSpPr>
        <p:spPr>
          <a:xfrm>
            <a:off x="869658" y="275230"/>
            <a:ext cx="10452683" cy="3570208"/>
          </a:xfrm>
          <a:prstGeom prst="rect">
            <a:avLst/>
          </a:prstGeom>
          <a:noFill/>
        </p:spPr>
        <p:txBody>
          <a:bodyPr wrap="square" rtlCol="0">
            <a:spAutoFit/>
          </a:bodyPr>
          <a:lstStyle/>
          <a:p>
            <a:pPr algn="ctr"/>
            <a:r>
              <a:rPr lang="en-GB" sz="2800" b="1" dirty="0"/>
              <a:t>Sheepcote Lane Pre-planned Capital Works</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dirty="0"/>
              <a:t>Sheepcote lane is already pre-planned as a critical element in CP7 works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most prominent examples is for Christmas 2025 where the facility is planned to allow works to be undertaken S&amp;C renewal of 607A/B, 608A/B, 609A/B, 610s &amp; 1790s at Queenstown Road, along with a plain line renewal of platform 2 there and S&amp;C refurbishment of 1600/1601pts at Vauxhall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work has been planned for this Christmas and cannot fit anywhere else in CP7 because of the impact of HS2 and Old Oak Common works which will require Waterloo station to be undisrupted for all </a:t>
            </a:r>
            <a:r>
              <a:rPr lang="en-GB"/>
              <a:t>other Christmas periods</a:t>
            </a:r>
            <a:endParaRPr lang="en-GB" dirty="0"/>
          </a:p>
        </p:txBody>
      </p:sp>
      <p:pic>
        <p:nvPicPr>
          <p:cNvPr id="6" name="Picture 5">
            <a:extLst>
              <a:ext uri="{FF2B5EF4-FFF2-40B4-BE49-F238E27FC236}">
                <a16:creationId xmlns:a16="http://schemas.microsoft.com/office/drawing/2014/main" id="{7B936E16-30EA-8908-D8E4-88868621CF2E}"/>
              </a:ext>
            </a:extLst>
          </p:cNvPr>
          <p:cNvPicPr>
            <a:picLocks noChangeAspect="1"/>
          </p:cNvPicPr>
          <p:nvPr/>
        </p:nvPicPr>
        <p:blipFill>
          <a:blip r:embed="rId2"/>
          <a:stretch>
            <a:fillRect/>
          </a:stretch>
        </p:blipFill>
        <p:spPr>
          <a:xfrm>
            <a:off x="869658" y="3867150"/>
            <a:ext cx="11306175" cy="2990850"/>
          </a:xfrm>
          <a:prstGeom prst="rect">
            <a:avLst/>
          </a:prstGeom>
        </p:spPr>
      </p:pic>
    </p:spTree>
    <p:extLst>
      <p:ext uri="{BB962C8B-B14F-4D97-AF65-F5344CB8AC3E}">
        <p14:creationId xmlns:p14="http://schemas.microsoft.com/office/powerpoint/2010/main" val="3632483285"/>
      </p:ext>
    </p:extLst>
  </p:cSld>
  <p:clrMapOvr>
    <a:masterClrMapping/>
  </p:clrMapOvr>
</p:sld>
</file>

<file path=ppt/theme/theme1.xml><?xml version="1.0" encoding="utf-8"?>
<a:theme xmlns:a="http://schemas.openxmlformats.org/drawingml/2006/main" name="1_Office Theme">
  <a:themeElements>
    <a:clrScheme name="Network Rail">
      <a:dk1>
        <a:sysClr val="windowText" lastClr="000000"/>
      </a:dk1>
      <a:lt1>
        <a:sysClr val="window" lastClr="FFFFFF"/>
      </a:lt1>
      <a:dk2>
        <a:srgbClr val="005172"/>
      </a:dk2>
      <a:lt2>
        <a:srgbClr val="E7E6E6"/>
      </a:lt2>
      <a:accent1>
        <a:srgbClr val="005172"/>
      </a:accent1>
      <a:accent2>
        <a:srgbClr val="F07E23"/>
      </a:accent2>
      <a:accent3>
        <a:srgbClr val="C3D3E1"/>
      </a:accent3>
      <a:accent4>
        <a:srgbClr val="003C55"/>
      </a:accent4>
      <a:accent5>
        <a:srgbClr val="11BAFF"/>
      </a:accent5>
      <a:accent6>
        <a:srgbClr val="456B8C"/>
      </a:accent6>
      <a:hlink>
        <a:srgbClr val="F07E23"/>
      </a:hlink>
      <a:folHlink>
        <a:srgbClr val="0028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9AB99B49-7C51-4641-A658-12EAB32B26BF}" vid="{743D7A7F-C375-4659-AAD2-46A87105F4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200</TotalTime>
  <Words>542</Words>
  <Application>Microsoft Office PowerPoint</Application>
  <PresentationFormat>Widescreen</PresentationFormat>
  <Paragraphs>58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Roberts</dc:creator>
  <cp:lastModifiedBy>Jack Roberts</cp:lastModifiedBy>
  <cp:revision>2</cp:revision>
  <dcterms:created xsi:type="dcterms:W3CDTF">2023-02-13T08:28:07Z</dcterms:created>
  <dcterms:modified xsi:type="dcterms:W3CDTF">2024-03-06T12:02:41Z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577031b-11bc-4db9-b655-7d79027ad570_Enabled">
    <vt:lpwstr>true</vt:lpwstr>
  </property>
  <property fmtid="{D5CDD505-2E9C-101B-9397-08002B2CF9AE}" pid="3" name="MSIP_Label_8577031b-11bc-4db9-b655-7d79027ad570_SetDate">
    <vt:lpwstr>2023-02-13T08:28:08Z</vt:lpwstr>
  </property>
  <property fmtid="{D5CDD505-2E9C-101B-9397-08002B2CF9AE}" pid="4" name="MSIP_Label_8577031b-11bc-4db9-b655-7d79027ad570_Method">
    <vt:lpwstr>Standard</vt:lpwstr>
  </property>
  <property fmtid="{D5CDD505-2E9C-101B-9397-08002B2CF9AE}" pid="5" name="MSIP_Label_8577031b-11bc-4db9-b655-7d79027ad570_Name">
    <vt:lpwstr>8577031b-11bc-4db9-b655-7d79027ad570</vt:lpwstr>
  </property>
  <property fmtid="{D5CDD505-2E9C-101B-9397-08002B2CF9AE}" pid="6" name="MSIP_Label_8577031b-11bc-4db9-b655-7d79027ad570_SiteId">
    <vt:lpwstr>c22cc3e1-5d7f-4f4d-be03-d5a158cc9409</vt:lpwstr>
  </property>
  <property fmtid="{D5CDD505-2E9C-101B-9397-08002B2CF9AE}" pid="7" name="MSIP_Label_8577031b-11bc-4db9-b655-7d79027ad570_ActionId">
    <vt:lpwstr>de57ab86-a53d-42e6-9000-768072b87a3c</vt:lpwstr>
  </property>
  <property fmtid="{D5CDD505-2E9C-101B-9397-08002B2CF9AE}" pid="8" name="MSIP_Label_8577031b-11bc-4db9-b655-7d79027ad570_ContentBits">
    <vt:lpwstr>1</vt:lpwstr>
  </property>
  <property fmtid="{D5CDD505-2E9C-101B-9397-08002B2CF9AE}" pid="9" name="ClassificationContentMarkingHeaderLocations">
    <vt:lpwstr>1_Office Theme:3</vt:lpwstr>
  </property>
  <property fmtid="{D5CDD505-2E9C-101B-9397-08002B2CF9AE}" pid="10" name="ClassificationContentMarkingHeaderText">
    <vt:lpwstr>OFFICIAL</vt:lpwstr>
  </property>
</Properties>
</file>